
<file path=[Content_Types].xml><?xml version="1.0" encoding="utf-8"?>
<Types xmlns="http://schemas.openxmlformats.org/package/2006/content-types">
  <Override PartName="/ppt/slideMasters/slideMaster3.xml" ContentType="application/vnd.openxmlformats-officedocument.presentationml.slideMaster+xml"/>
  <Override PartName="/ppt/slideLayouts/slideLayout39.xml" ContentType="application/vnd.openxmlformats-officedocument.presentationml.slideLayout+xml"/>
  <Override PartName="/ppt/theme/theme5.xml" ContentType="application/vnd.openxmlformats-officedocument.theme+xml"/>
  <Override PartName="/ppt/tags/tag8.xml" ContentType="application/vnd.openxmlformats-officedocument.presentationml.tags+xml"/>
  <Override PartName="/ppt/notesSlides/notesSlide2.xml" ContentType="application/vnd.openxmlformats-officedocument.presentationml.notesSlide+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ags/tag4.xml" ContentType="application/vnd.openxmlformats-officedocument.presentationml.tags+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35.xml" ContentType="application/vnd.openxmlformats-officedocument.presentationml.slideLayout+xml"/>
  <Override PartName="/ppt/tags/tag2.xml" ContentType="application/vnd.openxmlformats-officedocument.presentationml.tags+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slideLayouts/slideLayout42.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40.xml" ContentType="application/vnd.openxmlformats-officedocument.presentationml.slideLayout+xml"/>
  <Override PartName="/ppt/diagrams/layout1.xml" ContentType="application/vnd.openxmlformats-officedocument.drawingml.diagramLayout+xml"/>
  <Override PartName="/ppt/slideMasters/slideMaster4.xml" ContentType="application/vnd.openxmlformats-officedocument.presentationml.slideMaster+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theme/theme6.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slideMasters/slideMaster2.xml" ContentType="application/vnd.openxmlformats-officedocument.presentationml.slideMaster+xml"/>
  <Override PartName="/ppt/slides/slide5.xml" ContentType="application/vnd.openxmlformats-officedocument.presentationml.slide+xml"/>
  <Default Extension="png" ContentType="image/png"/>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Default Extension="bin" ContentType="application/vnd.openxmlformats-officedocument.oleObject"/>
  <Override PartName="/ppt/tags/tag7.xml" ContentType="application/vnd.openxmlformats-officedocument.presentationml.tags+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tags/tag5.xml" ContentType="application/vnd.openxmlformats-officedocument.presentationml.tags+xml"/>
  <Override PartName="/ppt/diagrams/drawing1.xml" ContentType="application/vnd.ms-office.drawingml.diagramDrawing+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Default Extension="emf" ContentType="image/x-emf"/>
  <Override PartName="/ppt/tags/tag3.xml" ContentType="application/vnd.openxmlformats-officedocument.presentationml.tags+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tags/tag1.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slideMasters/slideMaster5.xml" ContentType="application/vnd.openxmlformats-officedocument.presentationml.slideMaster+xml"/>
  <Override PartName="/ppt/slides/slide8.xml" ContentType="application/vnd.openxmlformats-officedocument.presentationml.slide+xml"/>
  <Override PartName="/ppt/handoutMasters/handoutMaster1.xml" ContentType="application/vnd.openxmlformats-officedocument.presentationml.handoutMaster+xml"/>
  <Override PartName="/ppt/theme/theme7.xml" ContentType="application/vnd.openxmlformats-officedocument.theme+xml"/>
  <Override PartName="/ppt/diagrams/data1.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tags/tag6.xml" ContentType="application/vnd.openxmlformats-officedocument.presentationml.tags+xml"/>
  <Override PartName="/ppt/diagrams/colors1.xml" ContentType="application/vnd.openxmlformats-officedocument.drawingml.diagramColors+xml"/>
  <Default Extension="svg" ContentType="image/svg+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 id="2147483814" r:id="rId5"/>
  </p:sldMasterIdLst>
  <p:notesMasterIdLst>
    <p:notesMasterId r:id="rId22"/>
  </p:notesMasterIdLst>
  <p:handoutMasterIdLst>
    <p:handoutMasterId r:id="rId23"/>
  </p:handoutMasterIdLst>
  <p:sldIdLst>
    <p:sldId id="595" r:id="rId6"/>
    <p:sldId id="594" r:id="rId7"/>
    <p:sldId id="598" r:id="rId8"/>
    <p:sldId id="599" r:id="rId9"/>
    <p:sldId id="600" r:id="rId10"/>
    <p:sldId id="605" r:id="rId11"/>
    <p:sldId id="593" r:id="rId12"/>
    <p:sldId id="614" r:id="rId13"/>
    <p:sldId id="613" r:id="rId14"/>
    <p:sldId id="615" r:id="rId15"/>
    <p:sldId id="616" r:id="rId16"/>
    <p:sldId id="603" r:id="rId17"/>
    <p:sldId id="601" r:id="rId18"/>
    <p:sldId id="606" r:id="rId19"/>
    <p:sldId id="576" r:id="rId20"/>
    <p:sldId id="577" r:id="rId21"/>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 xmlns:p14="http://schemas.microsoft.com/office/powerpoint/2010/main">
        <p14:section name="Cover options" id="{3B244085-A06C-4A0D-AC38-1FCCF96387FB}">
          <p14:sldIdLst>
            <p14:sldId id="595"/>
            <p14:sldId id="594"/>
            <p14:sldId id="598"/>
          </p14:sldIdLst>
        </p14:section>
        <p14:section name="Content slides" id="{0C749B40-D26C-4827-815A-EF0EDBB1F1D9}">
          <p14:sldIdLst>
            <p14:sldId id="599"/>
            <p14:sldId id="600"/>
            <p14:sldId id="593"/>
            <p14:sldId id="576"/>
            <p14:sldId id="577"/>
          </p14:sldIdLst>
        </p14:section>
      </p14:sectionLst>
    </p:ex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75B3"/>
    <a:srgbClr val="FF6327"/>
    <a:srgbClr val="FF304C"/>
    <a:srgbClr val="FFF0F2"/>
    <a:srgbClr val="C7FF17"/>
    <a:srgbClr val="2B0A3D"/>
    <a:srgbClr val="0070AD"/>
    <a:srgbClr val="E6E7E7"/>
    <a:srgbClr val="12ABDB"/>
    <a:srgbClr val="300B48"/>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43" autoAdjust="0"/>
    <p:restoredTop sz="96215" autoAdjust="0"/>
  </p:normalViewPr>
  <p:slideViewPr>
    <p:cSldViewPr>
      <p:cViewPr varScale="1">
        <p:scale>
          <a:sx n="89" d="100"/>
          <a:sy n="89" d="100"/>
        </p:scale>
        <p:origin x="-456" y="-108"/>
      </p:cViewPr>
      <p:guideLst>
        <p:guide orient="horz" pos="2160"/>
        <p:guide pos="3840"/>
      </p:guideLst>
    </p:cSldViewPr>
  </p:slideViewPr>
  <p:outlineViewPr>
    <p:cViewPr>
      <p:scale>
        <a:sx n="33" d="100"/>
        <a:sy n="33" d="100"/>
      </p:scale>
      <p:origin x="0" y="-58590"/>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59" d="100"/>
          <a:sy n="59" d="100"/>
        </p:scale>
        <p:origin x="2069" y="62"/>
      </p:cViewPr>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handoutMaster" Target="handoutMasters/handoutMaster1.xml"/><Relationship Id="rId28"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59D621-8B4D-4B68-A0CC-268262ED2626}" type="doc">
      <dgm:prSet loTypeId="urn:microsoft.com/office/officeart/2005/8/layout/matrix1" loCatId="matrix" qsTypeId="urn:microsoft.com/office/officeart/2005/8/quickstyle/3d3" qsCatId="3D" csTypeId="urn:microsoft.com/office/officeart/2005/8/colors/accent1_1" csCatId="accent1" phldr="1"/>
      <dgm:spPr/>
      <dgm:t>
        <a:bodyPr/>
        <a:lstStyle/>
        <a:p>
          <a:endParaRPr lang="en-US"/>
        </a:p>
      </dgm:t>
    </dgm:pt>
    <dgm:pt modelId="{38AFBE75-79B5-4C33-BC79-59A9701D17D6}">
      <dgm:prSet phldrT="[Text]" custT="1"/>
      <dgm:spPr/>
      <dgm:t>
        <a:bodyPr/>
        <a:lstStyle/>
        <a:p>
          <a:r>
            <a:rPr lang="en-US" sz="1400" dirty="0" smtClean="0">
              <a:latin typeface="Bookman Old Style" pitchFamily="18" charset="0"/>
            </a:rPr>
            <a:t>SWOT Analysis</a:t>
          </a:r>
          <a:endParaRPr lang="en-US" sz="1400" dirty="0">
            <a:latin typeface="Bookman Old Style" pitchFamily="18" charset="0"/>
          </a:endParaRPr>
        </a:p>
      </dgm:t>
    </dgm:pt>
    <dgm:pt modelId="{FF44054B-15C0-43CA-A41F-8E26E2A0CAB7}" type="parTrans" cxnId="{276DA098-AB6E-4244-9F66-8A98777A8EDE}">
      <dgm:prSet/>
      <dgm:spPr/>
      <dgm:t>
        <a:bodyPr/>
        <a:lstStyle/>
        <a:p>
          <a:endParaRPr lang="en-US" sz="1400">
            <a:latin typeface="Bookman Old Style" pitchFamily="18" charset="0"/>
          </a:endParaRPr>
        </a:p>
      </dgm:t>
    </dgm:pt>
    <dgm:pt modelId="{9A89D14C-97BC-4549-9317-E2D1E795B51F}" type="sibTrans" cxnId="{276DA098-AB6E-4244-9F66-8A98777A8EDE}">
      <dgm:prSet/>
      <dgm:spPr/>
      <dgm:t>
        <a:bodyPr/>
        <a:lstStyle/>
        <a:p>
          <a:endParaRPr lang="en-US" sz="1400">
            <a:latin typeface="Bookman Old Style" pitchFamily="18" charset="0"/>
          </a:endParaRPr>
        </a:p>
      </dgm:t>
    </dgm:pt>
    <dgm:pt modelId="{04677CDC-40C1-439B-8B25-41494A7A23E9}">
      <dgm:prSet phldrT="[Text]" custT="1"/>
      <dgm:spPr/>
      <dgm:t>
        <a:bodyPr/>
        <a:lstStyle/>
        <a:p>
          <a:pPr algn="ctr"/>
          <a:r>
            <a:rPr lang="en-US" sz="1400" dirty="0" smtClean="0">
              <a:latin typeface="Bookman Old Style" pitchFamily="18" charset="0"/>
            </a:rPr>
            <a:t>STRENGTH</a:t>
          </a:r>
          <a:endParaRPr lang="en-US" sz="1400" dirty="0">
            <a:latin typeface="Bookman Old Style" pitchFamily="18" charset="0"/>
          </a:endParaRPr>
        </a:p>
      </dgm:t>
    </dgm:pt>
    <dgm:pt modelId="{599D8E42-6047-41B4-B791-5BD5E2AC979F}" type="parTrans" cxnId="{D7F8B54E-933E-4D37-A0D3-A9B426442C23}">
      <dgm:prSet/>
      <dgm:spPr/>
      <dgm:t>
        <a:bodyPr/>
        <a:lstStyle/>
        <a:p>
          <a:endParaRPr lang="en-US" sz="1400">
            <a:latin typeface="Bookman Old Style" pitchFamily="18" charset="0"/>
          </a:endParaRPr>
        </a:p>
      </dgm:t>
    </dgm:pt>
    <dgm:pt modelId="{D4A976D2-8E1F-4636-9A14-0EA9EFB0FD36}" type="sibTrans" cxnId="{D7F8B54E-933E-4D37-A0D3-A9B426442C23}">
      <dgm:prSet/>
      <dgm:spPr/>
      <dgm:t>
        <a:bodyPr/>
        <a:lstStyle/>
        <a:p>
          <a:endParaRPr lang="en-US" sz="1400">
            <a:latin typeface="Bookman Old Style" pitchFamily="18" charset="0"/>
          </a:endParaRPr>
        </a:p>
      </dgm:t>
    </dgm:pt>
    <dgm:pt modelId="{BB4BC080-B016-40FF-A87F-3EB7B8D587EB}">
      <dgm:prSet phldrT="[Text]" custT="1"/>
      <dgm:spPr/>
      <dgm:t>
        <a:bodyPr/>
        <a:lstStyle/>
        <a:p>
          <a:r>
            <a:rPr lang="en-US" sz="1400" dirty="0" smtClean="0">
              <a:latin typeface="Bookman Old Style" pitchFamily="18" charset="0"/>
            </a:rPr>
            <a:t>WEAKNESS</a:t>
          </a:r>
          <a:endParaRPr lang="en-US" sz="1400" dirty="0">
            <a:latin typeface="Bookman Old Style" pitchFamily="18" charset="0"/>
          </a:endParaRPr>
        </a:p>
      </dgm:t>
    </dgm:pt>
    <dgm:pt modelId="{14207CAD-CC5C-4D2E-96D9-69C1874C7C9E}" type="parTrans" cxnId="{27A05A6C-F791-47F9-9DCB-A7D28C4B6DC6}">
      <dgm:prSet/>
      <dgm:spPr/>
      <dgm:t>
        <a:bodyPr/>
        <a:lstStyle/>
        <a:p>
          <a:endParaRPr lang="en-US" sz="1400">
            <a:latin typeface="Bookman Old Style" pitchFamily="18" charset="0"/>
          </a:endParaRPr>
        </a:p>
      </dgm:t>
    </dgm:pt>
    <dgm:pt modelId="{BEDA8B65-458E-41C8-85C1-2D2A16A9E7B3}" type="sibTrans" cxnId="{27A05A6C-F791-47F9-9DCB-A7D28C4B6DC6}">
      <dgm:prSet/>
      <dgm:spPr/>
      <dgm:t>
        <a:bodyPr/>
        <a:lstStyle/>
        <a:p>
          <a:endParaRPr lang="en-US" sz="1400">
            <a:latin typeface="Bookman Old Style" pitchFamily="18" charset="0"/>
          </a:endParaRPr>
        </a:p>
      </dgm:t>
    </dgm:pt>
    <dgm:pt modelId="{09537483-1D8B-4FC6-97D0-42257C7E17C6}">
      <dgm:prSet phldrT="[Text]" custT="1"/>
      <dgm:spPr/>
      <dgm:t>
        <a:bodyPr/>
        <a:lstStyle/>
        <a:p>
          <a:r>
            <a:rPr lang="en-US" sz="1400" dirty="0" smtClean="0">
              <a:latin typeface="Bookman Old Style" pitchFamily="18" charset="0"/>
            </a:rPr>
            <a:t>OPPORTUNITY</a:t>
          </a:r>
          <a:endParaRPr lang="en-US" sz="1400" dirty="0">
            <a:latin typeface="Bookman Old Style" pitchFamily="18" charset="0"/>
          </a:endParaRPr>
        </a:p>
      </dgm:t>
    </dgm:pt>
    <dgm:pt modelId="{25CE4630-F3BD-4B2F-B0A7-2ED0FA5379F7}" type="parTrans" cxnId="{A34A2212-D911-4D4E-A476-4D1E3243C85D}">
      <dgm:prSet/>
      <dgm:spPr/>
      <dgm:t>
        <a:bodyPr/>
        <a:lstStyle/>
        <a:p>
          <a:endParaRPr lang="en-US" sz="1400">
            <a:latin typeface="Bookman Old Style" pitchFamily="18" charset="0"/>
          </a:endParaRPr>
        </a:p>
      </dgm:t>
    </dgm:pt>
    <dgm:pt modelId="{3BD3451F-1255-45A8-A730-054D351748C9}" type="sibTrans" cxnId="{A34A2212-D911-4D4E-A476-4D1E3243C85D}">
      <dgm:prSet/>
      <dgm:spPr/>
      <dgm:t>
        <a:bodyPr/>
        <a:lstStyle/>
        <a:p>
          <a:endParaRPr lang="en-US" sz="1400">
            <a:latin typeface="Bookman Old Style" pitchFamily="18" charset="0"/>
          </a:endParaRPr>
        </a:p>
      </dgm:t>
    </dgm:pt>
    <dgm:pt modelId="{04FE44D2-EAB3-431B-B4FB-7A022901D0B6}">
      <dgm:prSet phldrT="[Text]" custT="1"/>
      <dgm:spPr/>
      <dgm:t>
        <a:bodyPr/>
        <a:lstStyle/>
        <a:p>
          <a:r>
            <a:rPr lang="en-US" sz="1400" dirty="0" smtClean="0">
              <a:latin typeface="Bookman Old Style" pitchFamily="18" charset="0"/>
            </a:rPr>
            <a:t>THREAT</a:t>
          </a:r>
          <a:endParaRPr lang="en-US" sz="1400" dirty="0">
            <a:latin typeface="Bookman Old Style" pitchFamily="18" charset="0"/>
          </a:endParaRPr>
        </a:p>
      </dgm:t>
    </dgm:pt>
    <dgm:pt modelId="{DDD93010-6686-4E89-908C-47A1468C8EA5}" type="parTrans" cxnId="{D812ED05-175A-48FD-B298-C7D2EB8B2F02}">
      <dgm:prSet/>
      <dgm:spPr/>
      <dgm:t>
        <a:bodyPr/>
        <a:lstStyle/>
        <a:p>
          <a:endParaRPr lang="en-US" sz="1400">
            <a:latin typeface="Bookman Old Style" pitchFamily="18" charset="0"/>
          </a:endParaRPr>
        </a:p>
      </dgm:t>
    </dgm:pt>
    <dgm:pt modelId="{C63C5844-A038-44B6-802C-CBCEAC342C1F}" type="sibTrans" cxnId="{D812ED05-175A-48FD-B298-C7D2EB8B2F02}">
      <dgm:prSet/>
      <dgm:spPr/>
      <dgm:t>
        <a:bodyPr/>
        <a:lstStyle/>
        <a:p>
          <a:endParaRPr lang="en-US" sz="1400">
            <a:latin typeface="Bookman Old Style" pitchFamily="18" charset="0"/>
          </a:endParaRPr>
        </a:p>
      </dgm:t>
    </dgm:pt>
    <dgm:pt modelId="{E50C0139-1E11-4687-9515-7CB47980BD69}">
      <dgm:prSet phldrT="[Text]" custT="1"/>
      <dgm:spPr/>
      <dgm:t>
        <a:bodyPr/>
        <a:lstStyle/>
        <a:p>
          <a:pPr algn="l"/>
          <a:r>
            <a:rPr lang="en-US" sz="1100" dirty="0" smtClean="0">
              <a:latin typeface="Bookman Old Style" pitchFamily="18" charset="0"/>
            </a:rPr>
            <a:t>Decentralized network</a:t>
          </a:r>
          <a:endParaRPr lang="en-US" sz="1100" dirty="0">
            <a:latin typeface="Bookman Old Style" pitchFamily="18" charset="0"/>
          </a:endParaRPr>
        </a:p>
      </dgm:t>
    </dgm:pt>
    <dgm:pt modelId="{9F42E96D-89E2-4986-A09A-581CFAF6F8B5}" type="parTrans" cxnId="{E97CD3A7-1F9A-4F5F-99EB-1F5776C281A5}">
      <dgm:prSet/>
      <dgm:spPr/>
    </dgm:pt>
    <dgm:pt modelId="{50FB9D01-FE1C-464D-B52E-B0EC6F28366F}" type="sibTrans" cxnId="{E97CD3A7-1F9A-4F5F-99EB-1F5776C281A5}">
      <dgm:prSet/>
      <dgm:spPr/>
    </dgm:pt>
    <dgm:pt modelId="{D2BD4100-B9CC-41DC-9B21-D2E82D038076}">
      <dgm:prSet custT="1"/>
      <dgm:spPr/>
      <dgm:t>
        <a:bodyPr/>
        <a:lstStyle/>
        <a:p>
          <a:pPr algn="l"/>
          <a:r>
            <a:rPr lang="en-US" sz="1100" dirty="0">
              <a:latin typeface="Bookman Old Style" pitchFamily="18" charset="0"/>
            </a:rPr>
            <a:t>Protection of large amount of data using encryption and data management</a:t>
          </a:r>
        </a:p>
      </dgm:t>
    </dgm:pt>
    <dgm:pt modelId="{EAC5F6CD-B316-4B0B-AA10-305B853A13AA}" type="parTrans" cxnId="{5F5BFA02-9B73-416F-BC05-CE6B5D8B23CE}">
      <dgm:prSet/>
      <dgm:spPr/>
      <dgm:t>
        <a:bodyPr/>
        <a:lstStyle/>
        <a:p>
          <a:endParaRPr lang="en-US"/>
        </a:p>
      </dgm:t>
    </dgm:pt>
    <dgm:pt modelId="{28F8281E-3EDE-4435-9A67-6B31579A3D79}" type="sibTrans" cxnId="{5F5BFA02-9B73-416F-BC05-CE6B5D8B23CE}">
      <dgm:prSet/>
      <dgm:spPr/>
      <dgm:t>
        <a:bodyPr/>
        <a:lstStyle/>
        <a:p>
          <a:endParaRPr lang="en-US"/>
        </a:p>
      </dgm:t>
    </dgm:pt>
    <dgm:pt modelId="{3DFA11F9-864E-4604-BFE9-9469E88BEB4B}">
      <dgm:prSet custT="1"/>
      <dgm:spPr/>
      <dgm:t>
        <a:bodyPr/>
        <a:lstStyle/>
        <a:p>
          <a:pPr algn="l"/>
          <a:r>
            <a:rPr lang="en-US" sz="1100" dirty="0">
              <a:latin typeface="Bookman Old Style" pitchFamily="18" charset="0"/>
            </a:rPr>
            <a:t>High transparency</a:t>
          </a:r>
        </a:p>
      </dgm:t>
    </dgm:pt>
    <dgm:pt modelId="{23D90F44-31C6-41D7-A92F-573E6A4AA198}" type="parTrans" cxnId="{C1195BF0-8BC5-419E-884D-25D70D5284A4}">
      <dgm:prSet/>
      <dgm:spPr/>
      <dgm:t>
        <a:bodyPr/>
        <a:lstStyle/>
        <a:p>
          <a:endParaRPr lang="en-US"/>
        </a:p>
      </dgm:t>
    </dgm:pt>
    <dgm:pt modelId="{A4B42757-26F3-43C6-9D90-9212A6397352}" type="sibTrans" cxnId="{C1195BF0-8BC5-419E-884D-25D70D5284A4}">
      <dgm:prSet/>
      <dgm:spPr/>
      <dgm:t>
        <a:bodyPr/>
        <a:lstStyle/>
        <a:p>
          <a:endParaRPr lang="en-US"/>
        </a:p>
      </dgm:t>
    </dgm:pt>
    <dgm:pt modelId="{801EC9B9-505B-4B7F-B207-FC5B9BB43078}">
      <dgm:prSet custT="1"/>
      <dgm:spPr/>
      <dgm:t>
        <a:bodyPr/>
        <a:lstStyle/>
        <a:p>
          <a:pPr algn="l"/>
          <a:r>
            <a:rPr lang="en-US" sz="1100" dirty="0">
              <a:latin typeface="Bookman Old Style" pitchFamily="18" charset="0"/>
            </a:rPr>
            <a:t>Versatile application</a:t>
          </a:r>
        </a:p>
      </dgm:t>
    </dgm:pt>
    <dgm:pt modelId="{7555AF58-BADC-4610-822D-CA3231F7DEF2}" type="parTrans" cxnId="{760C8504-E0DA-4447-888E-A74FA41B7DE1}">
      <dgm:prSet/>
      <dgm:spPr/>
      <dgm:t>
        <a:bodyPr/>
        <a:lstStyle/>
        <a:p>
          <a:endParaRPr lang="en-US"/>
        </a:p>
      </dgm:t>
    </dgm:pt>
    <dgm:pt modelId="{73CAE35E-5777-43F7-A647-BC49935ED388}" type="sibTrans" cxnId="{760C8504-E0DA-4447-888E-A74FA41B7DE1}">
      <dgm:prSet/>
      <dgm:spPr/>
      <dgm:t>
        <a:bodyPr/>
        <a:lstStyle/>
        <a:p>
          <a:endParaRPr lang="en-US"/>
        </a:p>
      </dgm:t>
    </dgm:pt>
    <dgm:pt modelId="{18BEF500-854B-4E53-9582-0AF5A46176C6}">
      <dgm:prSet phldrT="[Text]" custT="1"/>
      <dgm:spPr/>
      <dgm:t>
        <a:bodyPr/>
        <a:lstStyle/>
        <a:p>
          <a:r>
            <a:rPr lang="en-US" sz="1100" dirty="0" smtClean="0">
              <a:latin typeface="Bookman Old Style" pitchFamily="18" charset="0"/>
            </a:rPr>
            <a:t>Limited memory capacity</a:t>
          </a:r>
          <a:endParaRPr lang="en-US" sz="1100" dirty="0">
            <a:latin typeface="Bookman Old Style" pitchFamily="18" charset="0"/>
          </a:endParaRPr>
        </a:p>
      </dgm:t>
    </dgm:pt>
    <dgm:pt modelId="{6684D90F-4B89-4E9C-9A07-9C7AA9A58DB7}" type="parTrans" cxnId="{43EFFEC3-CF10-46EA-8614-99FFA8E7A934}">
      <dgm:prSet/>
      <dgm:spPr/>
    </dgm:pt>
    <dgm:pt modelId="{B2E0BF80-BB8C-4834-826F-9D89FBA826AB}" type="sibTrans" cxnId="{43EFFEC3-CF10-46EA-8614-99FFA8E7A934}">
      <dgm:prSet/>
      <dgm:spPr/>
    </dgm:pt>
    <dgm:pt modelId="{06572332-1C89-4604-A1F8-C4C516443511}">
      <dgm:prSet custT="1"/>
      <dgm:spPr/>
      <dgm:t>
        <a:bodyPr/>
        <a:lstStyle/>
        <a:p>
          <a:r>
            <a:rPr lang="en-US" sz="1100" dirty="0" smtClean="0">
              <a:latin typeface="Bookman Old Style" pitchFamily="18" charset="0"/>
            </a:rPr>
            <a:t>Access permissions</a:t>
          </a:r>
          <a:endParaRPr lang="en-US" sz="1100" dirty="0">
            <a:latin typeface="Bookman Old Style" pitchFamily="18" charset="0"/>
          </a:endParaRPr>
        </a:p>
      </dgm:t>
    </dgm:pt>
    <dgm:pt modelId="{87D08FC9-98E9-4ED5-88F7-F209CAA1432A}" type="parTrans" cxnId="{B57D1762-47A0-4CCC-AC82-D87FF537641C}">
      <dgm:prSet/>
      <dgm:spPr/>
      <dgm:t>
        <a:bodyPr/>
        <a:lstStyle/>
        <a:p>
          <a:endParaRPr lang="en-US"/>
        </a:p>
      </dgm:t>
    </dgm:pt>
    <dgm:pt modelId="{D87810A3-7869-4B5D-8995-65D077E4E22F}" type="sibTrans" cxnId="{B57D1762-47A0-4CCC-AC82-D87FF537641C}">
      <dgm:prSet/>
      <dgm:spPr/>
      <dgm:t>
        <a:bodyPr/>
        <a:lstStyle/>
        <a:p>
          <a:endParaRPr lang="en-US"/>
        </a:p>
      </dgm:t>
    </dgm:pt>
    <dgm:pt modelId="{76CE08DB-4B95-412E-B240-43DE1CA25ACC}">
      <dgm:prSet custT="1"/>
      <dgm:spPr/>
      <dgm:t>
        <a:bodyPr/>
        <a:lstStyle/>
        <a:p>
          <a:r>
            <a:rPr lang="en-US" sz="1100" smtClean="0">
              <a:latin typeface="Bookman Old Style" pitchFamily="18" charset="0"/>
            </a:rPr>
            <a:t>Scalability</a:t>
          </a:r>
          <a:endParaRPr lang="en-US" sz="1100">
            <a:latin typeface="Bookman Old Style" pitchFamily="18" charset="0"/>
          </a:endParaRPr>
        </a:p>
      </dgm:t>
    </dgm:pt>
    <dgm:pt modelId="{A31BCFFF-4270-408A-B420-EC88217554C5}" type="parTrans" cxnId="{765AACE5-DD3A-4887-961C-D96671D99ED9}">
      <dgm:prSet/>
      <dgm:spPr/>
      <dgm:t>
        <a:bodyPr/>
        <a:lstStyle/>
        <a:p>
          <a:endParaRPr lang="en-US"/>
        </a:p>
      </dgm:t>
    </dgm:pt>
    <dgm:pt modelId="{D81768CF-B779-46AE-BCC1-1D31C503B9E2}" type="sibTrans" cxnId="{765AACE5-DD3A-4887-961C-D96671D99ED9}">
      <dgm:prSet/>
      <dgm:spPr/>
      <dgm:t>
        <a:bodyPr/>
        <a:lstStyle/>
        <a:p>
          <a:endParaRPr lang="en-US"/>
        </a:p>
      </dgm:t>
    </dgm:pt>
    <dgm:pt modelId="{16D2342D-28B1-40C3-87EE-D4C09287EC2D}">
      <dgm:prSet custT="1"/>
      <dgm:spPr/>
      <dgm:t>
        <a:bodyPr/>
        <a:lstStyle/>
        <a:p>
          <a:r>
            <a:rPr lang="en-US" sz="1100" dirty="0" smtClean="0">
              <a:latin typeface="Bookman Old Style" pitchFamily="18" charset="0"/>
            </a:rPr>
            <a:t>Trust in new technologies</a:t>
          </a:r>
          <a:endParaRPr lang="en-US" sz="1100" dirty="0">
            <a:latin typeface="Bookman Old Style" pitchFamily="18" charset="0"/>
          </a:endParaRPr>
        </a:p>
      </dgm:t>
    </dgm:pt>
    <dgm:pt modelId="{6A91C516-172A-44CC-B03A-D0F4AEC98912}" type="parTrans" cxnId="{4223A971-15FB-4E20-99FC-8BFFDF3ACEE2}">
      <dgm:prSet/>
      <dgm:spPr/>
      <dgm:t>
        <a:bodyPr/>
        <a:lstStyle/>
        <a:p>
          <a:endParaRPr lang="en-US"/>
        </a:p>
      </dgm:t>
    </dgm:pt>
    <dgm:pt modelId="{F6F2BC06-8604-4BEE-B6F1-92C40238C6D9}" type="sibTrans" cxnId="{4223A971-15FB-4E20-99FC-8BFFDF3ACEE2}">
      <dgm:prSet/>
      <dgm:spPr/>
      <dgm:t>
        <a:bodyPr/>
        <a:lstStyle/>
        <a:p>
          <a:endParaRPr lang="en-US"/>
        </a:p>
      </dgm:t>
    </dgm:pt>
    <dgm:pt modelId="{54A5CAF6-8A98-4FAA-8431-D3FA51065D26}">
      <dgm:prSet phldrT="[Text]" custT="1"/>
      <dgm:spPr/>
      <dgm:t>
        <a:bodyPr/>
        <a:lstStyle/>
        <a:p>
          <a:r>
            <a:rPr lang="en-US" sz="1100" dirty="0" smtClean="0">
              <a:latin typeface="Bookman Old Style" pitchFamily="18" charset="0"/>
            </a:rPr>
            <a:t>Regulatory barriers</a:t>
          </a:r>
          <a:endParaRPr lang="en-US" sz="1100" dirty="0">
            <a:latin typeface="Bookman Old Style" pitchFamily="18" charset="0"/>
          </a:endParaRPr>
        </a:p>
      </dgm:t>
    </dgm:pt>
    <dgm:pt modelId="{C4476E61-A550-4B60-ACBE-8997300766C9}" type="parTrans" cxnId="{0D570A65-3EA2-4952-BE8E-AB97D79A561C}">
      <dgm:prSet/>
      <dgm:spPr/>
    </dgm:pt>
    <dgm:pt modelId="{084B2CDF-FDAB-46B9-B449-28A91E061B24}" type="sibTrans" cxnId="{0D570A65-3EA2-4952-BE8E-AB97D79A561C}">
      <dgm:prSet/>
      <dgm:spPr/>
    </dgm:pt>
    <dgm:pt modelId="{8FC64C78-7796-469B-AE6A-AE4CB838FC2D}">
      <dgm:prSet custT="1"/>
      <dgm:spPr/>
      <dgm:t>
        <a:bodyPr/>
        <a:lstStyle/>
        <a:p>
          <a:r>
            <a:rPr lang="en-US" sz="1100" dirty="0" smtClean="0">
              <a:latin typeface="Bookman Old Style" pitchFamily="18" charset="0"/>
            </a:rPr>
            <a:t>Technological failures</a:t>
          </a:r>
          <a:endParaRPr lang="en-US" sz="1100" dirty="0">
            <a:latin typeface="Bookman Old Style" pitchFamily="18" charset="0"/>
          </a:endParaRPr>
        </a:p>
      </dgm:t>
    </dgm:pt>
    <dgm:pt modelId="{7167562D-EF05-452A-B60B-5FE2A7C5187B}" type="parTrans" cxnId="{C83CD4C4-70BE-49B7-974D-DB19D0D11E50}">
      <dgm:prSet/>
      <dgm:spPr/>
      <dgm:t>
        <a:bodyPr/>
        <a:lstStyle/>
        <a:p>
          <a:endParaRPr lang="en-US"/>
        </a:p>
      </dgm:t>
    </dgm:pt>
    <dgm:pt modelId="{DBA6555A-8555-4602-A829-0B65B0471182}" type="sibTrans" cxnId="{C83CD4C4-70BE-49B7-974D-DB19D0D11E50}">
      <dgm:prSet/>
      <dgm:spPr/>
      <dgm:t>
        <a:bodyPr/>
        <a:lstStyle/>
        <a:p>
          <a:endParaRPr lang="en-US"/>
        </a:p>
      </dgm:t>
    </dgm:pt>
    <dgm:pt modelId="{A5B1312F-7629-4371-A37E-85956DD022CB}">
      <dgm:prSet custT="1"/>
      <dgm:spPr/>
      <dgm:t>
        <a:bodyPr/>
        <a:lstStyle/>
        <a:p>
          <a:r>
            <a:rPr lang="en-US" sz="1100" dirty="0" smtClean="0">
              <a:latin typeface="Bookman Old Style" pitchFamily="18" charset="0"/>
            </a:rPr>
            <a:t>Political opponents</a:t>
          </a:r>
          <a:endParaRPr lang="en-US" sz="1100" dirty="0">
            <a:latin typeface="Bookman Old Style" pitchFamily="18" charset="0"/>
          </a:endParaRPr>
        </a:p>
      </dgm:t>
    </dgm:pt>
    <dgm:pt modelId="{EAE2B6AF-0351-49EA-BE7F-4403AD2000FF}" type="parTrans" cxnId="{9C31AE18-8229-4B28-9937-36FE6806126A}">
      <dgm:prSet/>
      <dgm:spPr/>
      <dgm:t>
        <a:bodyPr/>
        <a:lstStyle/>
        <a:p>
          <a:endParaRPr lang="en-US"/>
        </a:p>
      </dgm:t>
    </dgm:pt>
    <dgm:pt modelId="{18B6D160-8DD6-4F02-B1D9-B0E978C4CC5E}" type="sibTrans" cxnId="{9C31AE18-8229-4B28-9937-36FE6806126A}">
      <dgm:prSet/>
      <dgm:spPr/>
      <dgm:t>
        <a:bodyPr/>
        <a:lstStyle/>
        <a:p>
          <a:endParaRPr lang="en-US"/>
        </a:p>
      </dgm:t>
    </dgm:pt>
    <dgm:pt modelId="{69B8FCA5-9C5E-4E0D-8AF3-43D61BD04292}">
      <dgm:prSet custT="1"/>
      <dgm:spPr/>
      <dgm:t>
        <a:bodyPr/>
        <a:lstStyle/>
        <a:p>
          <a:r>
            <a:rPr lang="en-US" sz="1100" dirty="0" smtClean="0">
              <a:latin typeface="Bookman Old Style" pitchFamily="18" charset="0"/>
            </a:rPr>
            <a:t>Institutional barriers</a:t>
          </a:r>
          <a:endParaRPr lang="en-US" sz="1100" dirty="0">
            <a:latin typeface="Bookman Old Style" pitchFamily="18" charset="0"/>
          </a:endParaRPr>
        </a:p>
      </dgm:t>
    </dgm:pt>
    <dgm:pt modelId="{4968C967-18E9-473D-9637-0DD239EECD0D}" type="parTrans" cxnId="{9931BF73-220E-4563-82FC-CA7DA16EE877}">
      <dgm:prSet/>
      <dgm:spPr/>
      <dgm:t>
        <a:bodyPr/>
        <a:lstStyle/>
        <a:p>
          <a:endParaRPr lang="en-US"/>
        </a:p>
      </dgm:t>
    </dgm:pt>
    <dgm:pt modelId="{D3AD6B62-0B76-4C3C-8273-0C964FD30FA0}" type="sibTrans" cxnId="{9931BF73-220E-4563-82FC-CA7DA16EE877}">
      <dgm:prSet/>
      <dgm:spPr/>
      <dgm:t>
        <a:bodyPr/>
        <a:lstStyle/>
        <a:p>
          <a:endParaRPr lang="en-US"/>
        </a:p>
      </dgm:t>
    </dgm:pt>
    <dgm:pt modelId="{D24E545A-5E37-48DB-B224-9D6C77AA7927}">
      <dgm:prSet phldrT="[Text]" custT="1"/>
      <dgm:spPr/>
      <dgm:t>
        <a:bodyPr/>
        <a:lstStyle/>
        <a:p>
          <a:r>
            <a:rPr lang="en-US" sz="1100" dirty="0" smtClean="0">
              <a:latin typeface="Bookman Old Style" pitchFamily="18" charset="0"/>
            </a:rPr>
            <a:t>Lower transaction costs</a:t>
          </a:r>
          <a:endParaRPr lang="en-US" sz="1100" dirty="0">
            <a:latin typeface="Bookman Old Style" pitchFamily="18" charset="0"/>
          </a:endParaRPr>
        </a:p>
      </dgm:t>
    </dgm:pt>
    <dgm:pt modelId="{ED2C78E3-8998-4F45-A5D8-23511FB44918}" type="parTrans" cxnId="{6797C703-C950-4354-9CB7-5D7A6B2B084A}">
      <dgm:prSet/>
      <dgm:spPr/>
    </dgm:pt>
    <dgm:pt modelId="{FC8DAFF1-CAA9-4839-B5D5-07094FAE29AB}" type="sibTrans" cxnId="{6797C703-C950-4354-9CB7-5D7A6B2B084A}">
      <dgm:prSet/>
      <dgm:spPr/>
    </dgm:pt>
    <dgm:pt modelId="{BFB7C61A-E892-461E-B2C8-E766B2C6CBB5}">
      <dgm:prSet custT="1"/>
      <dgm:spPr/>
      <dgm:t>
        <a:bodyPr/>
        <a:lstStyle/>
        <a:p>
          <a:r>
            <a:rPr lang="en-US" sz="1100" dirty="0" smtClean="0">
              <a:latin typeface="Bookman Old Style" pitchFamily="18" charset="0"/>
            </a:rPr>
            <a:t>Faster business processes</a:t>
          </a:r>
          <a:endParaRPr lang="en-US" sz="1100" dirty="0">
            <a:latin typeface="Bookman Old Style" pitchFamily="18" charset="0"/>
          </a:endParaRPr>
        </a:p>
      </dgm:t>
    </dgm:pt>
    <dgm:pt modelId="{46C25D3C-0BC8-4976-A5FB-C2CAB03A6BE4}" type="parTrans" cxnId="{809891BA-0E81-4EB1-BBCE-DED11941180F}">
      <dgm:prSet/>
      <dgm:spPr/>
      <dgm:t>
        <a:bodyPr/>
        <a:lstStyle/>
        <a:p>
          <a:endParaRPr lang="en-US"/>
        </a:p>
      </dgm:t>
    </dgm:pt>
    <dgm:pt modelId="{5CF3E367-F3F5-4C4A-9D7C-7355D7D6AD4A}" type="sibTrans" cxnId="{809891BA-0E81-4EB1-BBCE-DED11941180F}">
      <dgm:prSet/>
      <dgm:spPr/>
      <dgm:t>
        <a:bodyPr/>
        <a:lstStyle/>
        <a:p>
          <a:endParaRPr lang="en-US"/>
        </a:p>
      </dgm:t>
    </dgm:pt>
    <dgm:pt modelId="{9C5C6989-FB71-429E-A698-9EC57903EFD5}">
      <dgm:prSet custT="1"/>
      <dgm:spPr/>
      <dgm:t>
        <a:bodyPr/>
        <a:lstStyle/>
        <a:p>
          <a:r>
            <a:rPr lang="en-US" sz="1100" dirty="0" smtClean="0">
              <a:latin typeface="Bookman Old Style" pitchFamily="18" charset="0"/>
            </a:rPr>
            <a:t>Reduction of possible cyber attacks</a:t>
          </a:r>
          <a:endParaRPr lang="en-US" sz="1100" dirty="0">
            <a:latin typeface="Bookman Old Style" pitchFamily="18" charset="0"/>
          </a:endParaRPr>
        </a:p>
      </dgm:t>
    </dgm:pt>
    <dgm:pt modelId="{A3FA2AA2-1A77-4283-862F-ED4260127AF6}" type="parTrans" cxnId="{4DBD8A73-6BB7-42BC-AA4A-2623FBAD044E}">
      <dgm:prSet/>
      <dgm:spPr/>
      <dgm:t>
        <a:bodyPr/>
        <a:lstStyle/>
        <a:p>
          <a:endParaRPr lang="en-US"/>
        </a:p>
      </dgm:t>
    </dgm:pt>
    <dgm:pt modelId="{EF42B01A-7E14-4819-BD00-4E20D759B207}" type="sibTrans" cxnId="{4DBD8A73-6BB7-42BC-AA4A-2623FBAD044E}">
      <dgm:prSet/>
      <dgm:spPr/>
      <dgm:t>
        <a:bodyPr/>
        <a:lstStyle/>
        <a:p>
          <a:endParaRPr lang="en-US"/>
        </a:p>
      </dgm:t>
    </dgm:pt>
    <dgm:pt modelId="{B2011D7F-55C6-438E-9086-462F55BECC60}">
      <dgm:prSet custT="1"/>
      <dgm:spPr/>
      <dgm:t>
        <a:bodyPr/>
        <a:lstStyle/>
        <a:p>
          <a:r>
            <a:rPr lang="en-US" sz="1100" dirty="0" smtClean="0">
              <a:latin typeface="Bookman Old Style" pitchFamily="18" charset="0"/>
            </a:rPr>
            <a:t>Reduction of IT infrastructure costs</a:t>
          </a:r>
          <a:endParaRPr lang="en-US" sz="1100" dirty="0">
            <a:latin typeface="Bookman Old Style" pitchFamily="18" charset="0"/>
          </a:endParaRPr>
        </a:p>
      </dgm:t>
    </dgm:pt>
    <dgm:pt modelId="{781DF590-0A78-4F2D-B5A1-E7F1A65EAFC5}" type="parTrans" cxnId="{F08306E2-1962-4F4D-B9A2-BFB8B4069A60}">
      <dgm:prSet/>
      <dgm:spPr/>
      <dgm:t>
        <a:bodyPr/>
        <a:lstStyle/>
        <a:p>
          <a:endParaRPr lang="en-US"/>
        </a:p>
      </dgm:t>
    </dgm:pt>
    <dgm:pt modelId="{83A8E0B7-50A7-46C6-8A06-28D4351AE1C3}" type="sibTrans" cxnId="{F08306E2-1962-4F4D-B9A2-BFB8B4069A60}">
      <dgm:prSet/>
      <dgm:spPr/>
      <dgm:t>
        <a:bodyPr/>
        <a:lstStyle/>
        <a:p>
          <a:endParaRPr lang="en-US"/>
        </a:p>
      </dgm:t>
    </dgm:pt>
    <dgm:pt modelId="{13E49BD6-FFD2-45B5-8EDF-D24F434886A8}" type="pres">
      <dgm:prSet presAssocID="{A259D621-8B4D-4B68-A0CC-268262ED2626}" presName="diagram" presStyleCnt="0">
        <dgm:presLayoutVars>
          <dgm:chMax val="1"/>
          <dgm:dir/>
          <dgm:animLvl val="ctr"/>
          <dgm:resizeHandles val="exact"/>
        </dgm:presLayoutVars>
      </dgm:prSet>
      <dgm:spPr/>
      <dgm:t>
        <a:bodyPr/>
        <a:lstStyle/>
        <a:p>
          <a:endParaRPr lang="en-US"/>
        </a:p>
      </dgm:t>
    </dgm:pt>
    <dgm:pt modelId="{A58107F1-240A-4C93-9692-17DF45EC894E}" type="pres">
      <dgm:prSet presAssocID="{A259D621-8B4D-4B68-A0CC-268262ED2626}" presName="matrix" presStyleCnt="0"/>
      <dgm:spPr/>
    </dgm:pt>
    <dgm:pt modelId="{16ABA803-8FAB-4EB4-A7F8-2C7A7EB70A5F}" type="pres">
      <dgm:prSet presAssocID="{A259D621-8B4D-4B68-A0CC-268262ED2626}" presName="tile1" presStyleLbl="node1" presStyleIdx="0" presStyleCnt="4"/>
      <dgm:spPr/>
      <dgm:t>
        <a:bodyPr/>
        <a:lstStyle/>
        <a:p>
          <a:endParaRPr lang="en-US"/>
        </a:p>
      </dgm:t>
    </dgm:pt>
    <dgm:pt modelId="{422A329C-2CC6-4A1A-A800-62B8A24A325C}" type="pres">
      <dgm:prSet presAssocID="{A259D621-8B4D-4B68-A0CC-268262ED2626}" presName="tile1text" presStyleLbl="node1" presStyleIdx="0" presStyleCnt="4">
        <dgm:presLayoutVars>
          <dgm:chMax val="0"/>
          <dgm:chPref val="0"/>
          <dgm:bulletEnabled val="1"/>
        </dgm:presLayoutVars>
      </dgm:prSet>
      <dgm:spPr/>
      <dgm:t>
        <a:bodyPr/>
        <a:lstStyle/>
        <a:p>
          <a:endParaRPr lang="en-US"/>
        </a:p>
      </dgm:t>
    </dgm:pt>
    <dgm:pt modelId="{DEFB857D-217D-463D-B6C7-287B5009C176}" type="pres">
      <dgm:prSet presAssocID="{A259D621-8B4D-4B68-A0CC-268262ED2626}" presName="tile2" presStyleLbl="node1" presStyleIdx="1" presStyleCnt="4"/>
      <dgm:spPr/>
      <dgm:t>
        <a:bodyPr/>
        <a:lstStyle/>
        <a:p>
          <a:endParaRPr lang="en-US"/>
        </a:p>
      </dgm:t>
    </dgm:pt>
    <dgm:pt modelId="{B90E6342-3AEC-4298-A912-4FDCF0A7828B}" type="pres">
      <dgm:prSet presAssocID="{A259D621-8B4D-4B68-A0CC-268262ED2626}" presName="tile2text" presStyleLbl="node1" presStyleIdx="1" presStyleCnt="4">
        <dgm:presLayoutVars>
          <dgm:chMax val="0"/>
          <dgm:chPref val="0"/>
          <dgm:bulletEnabled val="1"/>
        </dgm:presLayoutVars>
      </dgm:prSet>
      <dgm:spPr/>
      <dgm:t>
        <a:bodyPr/>
        <a:lstStyle/>
        <a:p>
          <a:endParaRPr lang="en-US"/>
        </a:p>
      </dgm:t>
    </dgm:pt>
    <dgm:pt modelId="{EF0BD590-8599-4B14-98F8-2B953FE903D7}" type="pres">
      <dgm:prSet presAssocID="{A259D621-8B4D-4B68-A0CC-268262ED2626}" presName="tile3" presStyleLbl="node1" presStyleIdx="2" presStyleCnt="4"/>
      <dgm:spPr/>
      <dgm:t>
        <a:bodyPr/>
        <a:lstStyle/>
        <a:p>
          <a:endParaRPr lang="en-US"/>
        </a:p>
      </dgm:t>
    </dgm:pt>
    <dgm:pt modelId="{A280D947-1EF1-4595-830F-57E37B5646B1}" type="pres">
      <dgm:prSet presAssocID="{A259D621-8B4D-4B68-A0CC-268262ED2626}" presName="tile3text" presStyleLbl="node1" presStyleIdx="2" presStyleCnt="4">
        <dgm:presLayoutVars>
          <dgm:chMax val="0"/>
          <dgm:chPref val="0"/>
          <dgm:bulletEnabled val="1"/>
        </dgm:presLayoutVars>
      </dgm:prSet>
      <dgm:spPr/>
      <dgm:t>
        <a:bodyPr/>
        <a:lstStyle/>
        <a:p>
          <a:endParaRPr lang="en-US"/>
        </a:p>
      </dgm:t>
    </dgm:pt>
    <dgm:pt modelId="{2CED857F-4F1D-4F64-AAD8-D84C02DAB75B}" type="pres">
      <dgm:prSet presAssocID="{A259D621-8B4D-4B68-A0CC-268262ED2626}" presName="tile4" presStyleLbl="node1" presStyleIdx="3" presStyleCnt="4"/>
      <dgm:spPr/>
      <dgm:t>
        <a:bodyPr/>
        <a:lstStyle/>
        <a:p>
          <a:endParaRPr lang="en-US"/>
        </a:p>
      </dgm:t>
    </dgm:pt>
    <dgm:pt modelId="{EC2C59AF-B612-4699-8B81-8455350D347E}" type="pres">
      <dgm:prSet presAssocID="{A259D621-8B4D-4B68-A0CC-268262ED2626}" presName="tile4text" presStyleLbl="node1" presStyleIdx="3" presStyleCnt="4">
        <dgm:presLayoutVars>
          <dgm:chMax val="0"/>
          <dgm:chPref val="0"/>
          <dgm:bulletEnabled val="1"/>
        </dgm:presLayoutVars>
      </dgm:prSet>
      <dgm:spPr/>
      <dgm:t>
        <a:bodyPr/>
        <a:lstStyle/>
        <a:p>
          <a:endParaRPr lang="en-US"/>
        </a:p>
      </dgm:t>
    </dgm:pt>
    <dgm:pt modelId="{DFC87F30-B596-4D0B-9DF3-8715E5A86268}" type="pres">
      <dgm:prSet presAssocID="{A259D621-8B4D-4B68-A0CC-268262ED2626}" presName="centerTile" presStyleLbl="fgShp" presStyleIdx="0" presStyleCnt="1">
        <dgm:presLayoutVars>
          <dgm:chMax val="0"/>
          <dgm:chPref val="0"/>
        </dgm:presLayoutVars>
      </dgm:prSet>
      <dgm:spPr/>
      <dgm:t>
        <a:bodyPr/>
        <a:lstStyle/>
        <a:p>
          <a:endParaRPr lang="en-US"/>
        </a:p>
      </dgm:t>
    </dgm:pt>
  </dgm:ptLst>
  <dgm:cxnLst>
    <dgm:cxn modelId="{5FFEFAA0-A9DB-4EDC-A9E9-9A8E361F9A2D}" type="presOf" srcId="{E50C0139-1E11-4687-9515-7CB47980BD69}" destId="{16ABA803-8FAB-4EB4-A7F8-2C7A7EB70A5F}" srcOrd="0" destOrd="1" presId="urn:microsoft.com/office/officeart/2005/8/layout/matrix1"/>
    <dgm:cxn modelId="{31C07BD9-968A-4D8B-A6CD-3241CECDFC9E}" type="presOf" srcId="{9C5C6989-FB71-429E-A698-9EC57903EFD5}" destId="{EF0BD590-8599-4B14-98F8-2B953FE903D7}" srcOrd="0" destOrd="3" presId="urn:microsoft.com/office/officeart/2005/8/layout/matrix1"/>
    <dgm:cxn modelId="{E180B79B-3142-4970-A067-B3ADAE661D03}" type="presOf" srcId="{04FE44D2-EAB3-431B-B4FB-7A022901D0B6}" destId="{2CED857F-4F1D-4F64-AAD8-D84C02DAB75B}" srcOrd="0" destOrd="0" presId="urn:microsoft.com/office/officeart/2005/8/layout/matrix1"/>
    <dgm:cxn modelId="{C8F93458-9A50-438F-8333-BE202FA85892}" type="presOf" srcId="{54A5CAF6-8A98-4FAA-8431-D3FA51065D26}" destId="{EC2C59AF-B612-4699-8B81-8455350D347E}" srcOrd="1" destOrd="1" presId="urn:microsoft.com/office/officeart/2005/8/layout/matrix1"/>
    <dgm:cxn modelId="{A34D7A87-9355-49CD-8689-0AD0704D7CCF}" type="presOf" srcId="{38AFBE75-79B5-4C33-BC79-59A9701D17D6}" destId="{DFC87F30-B596-4D0B-9DF3-8715E5A86268}" srcOrd="0" destOrd="0" presId="urn:microsoft.com/office/officeart/2005/8/layout/matrix1"/>
    <dgm:cxn modelId="{D812ED05-175A-48FD-B298-C7D2EB8B2F02}" srcId="{38AFBE75-79B5-4C33-BC79-59A9701D17D6}" destId="{04FE44D2-EAB3-431B-B4FB-7A022901D0B6}" srcOrd="3" destOrd="0" parTransId="{DDD93010-6686-4E89-908C-47A1468C8EA5}" sibTransId="{C63C5844-A038-44B6-802C-CBCEAC342C1F}"/>
    <dgm:cxn modelId="{485B8325-3B98-4B58-992A-0945F45E51FC}" type="presOf" srcId="{16D2342D-28B1-40C3-87EE-D4C09287EC2D}" destId="{DEFB857D-217D-463D-B6C7-287B5009C176}" srcOrd="0" destOrd="4" presId="urn:microsoft.com/office/officeart/2005/8/layout/matrix1"/>
    <dgm:cxn modelId="{900BDE99-6AF9-4FEF-B8EB-D77AEA334630}" type="presOf" srcId="{06572332-1C89-4604-A1F8-C4C516443511}" destId="{B90E6342-3AEC-4298-A912-4FDCF0A7828B}" srcOrd="1" destOrd="2" presId="urn:microsoft.com/office/officeart/2005/8/layout/matrix1"/>
    <dgm:cxn modelId="{2B4B1A89-2C26-46F5-950A-E585CAA1A8A6}" type="presOf" srcId="{76CE08DB-4B95-412E-B240-43DE1CA25ACC}" destId="{B90E6342-3AEC-4298-A912-4FDCF0A7828B}" srcOrd="1" destOrd="3" presId="urn:microsoft.com/office/officeart/2005/8/layout/matrix1"/>
    <dgm:cxn modelId="{20BE71BC-EF3C-4819-A02F-DCFED5A79087}" type="presOf" srcId="{9C5C6989-FB71-429E-A698-9EC57903EFD5}" destId="{A280D947-1EF1-4595-830F-57E37B5646B1}" srcOrd="1" destOrd="3" presId="urn:microsoft.com/office/officeart/2005/8/layout/matrix1"/>
    <dgm:cxn modelId="{3A8FAE08-1889-4AF6-9251-455ADB0B6EDD}" type="presOf" srcId="{09537483-1D8B-4FC6-97D0-42257C7E17C6}" destId="{A280D947-1EF1-4595-830F-57E37B5646B1}" srcOrd="1" destOrd="0" presId="urn:microsoft.com/office/officeart/2005/8/layout/matrix1"/>
    <dgm:cxn modelId="{809891BA-0E81-4EB1-BBCE-DED11941180F}" srcId="{09537483-1D8B-4FC6-97D0-42257C7E17C6}" destId="{BFB7C61A-E892-461E-B2C8-E766B2C6CBB5}" srcOrd="1" destOrd="0" parTransId="{46C25D3C-0BC8-4976-A5FB-C2CAB03A6BE4}" sibTransId="{5CF3E367-F3F5-4C4A-9D7C-7355D7D6AD4A}"/>
    <dgm:cxn modelId="{5C7DE55B-49C3-44CA-8DC1-7B67340B1A90}" type="presOf" srcId="{B2011D7F-55C6-438E-9086-462F55BECC60}" destId="{A280D947-1EF1-4595-830F-57E37B5646B1}" srcOrd="1" destOrd="4" presId="urn:microsoft.com/office/officeart/2005/8/layout/matrix1"/>
    <dgm:cxn modelId="{5F5BFA02-9B73-416F-BC05-CE6B5D8B23CE}" srcId="{04677CDC-40C1-439B-8B25-41494A7A23E9}" destId="{D2BD4100-B9CC-41DC-9B21-D2E82D038076}" srcOrd="1" destOrd="0" parTransId="{EAC5F6CD-B316-4B0B-AA10-305B853A13AA}" sibTransId="{28F8281E-3EDE-4435-9A67-6B31579A3D79}"/>
    <dgm:cxn modelId="{DE54481C-082C-4016-821D-5F4A2068A290}" type="presOf" srcId="{D24E545A-5E37-48DB-B224-9D6C77AA7927}" destId="{EF0BD590-8599-4B14-98F8-2B953FE903D7}" srcOrd="0" destOrd="1" presId="urn:microsoft.com/office/officeart/2005/8/layout/matrix1"/>
    <dgm:cxn modelId="{2A433DDC-D04F-4598-8BEE-5CFDB62AD4D7}" type="presOf" srcId="{8FC64C78-7796-469B-AE6A-AE4CB838FC2D}" destId="{2CED857F-4F1D-4F64-AAD8-D84C02DAB75B}" srcOrd="0" destOrd="2" presId="urn:microsoft.com/office/officeart/2005/8/layout/matrix1"/>
    <dgm:cxn modelId="{9931BF73-220E-4563-82FC-CA7DA16EE877}" srcId="{04FE44D2-EAB3-431B-B4FB-7A022901D0B6}" destId="{69B8FCA5-9C5E-4E0D-8AF3-43D61BD04292}" srcOrd="3" destOrd="0" parTransId="{4968C967-18E9-473D-9637-0DD239EECD0D}" sibTransId="{D3AD6B62-0B76-4C3C-8273-0C964FD30FA0}"/>
    <dgm:cxn modelId="{E97CD3A7-1F9A-4F5F-99EB-1F5776C281A5}" srcId="{04677CDC-40C1-439B-8B25-41494A7A23E9}" destId="{E50C0139-1E11-4687-9515-7CB47980BD69}" srcOrd="0" destOrd="0" parTransId="{9F42E96D-89E2-4986-A09A-581CFAF6F8B5}" sibTransId="{50FB9D01-FE1C-464D-B52E-B0EC6F28366F}"/>
    <dgm:cxn modelId="{C83CD4C4-70BE-49B7-974D-DB19D0D11E50}" srcId="{04FE44D2-EAB3-431B-B4FB-7A022901D0B6}" destId="{8FC64C78-7796-469B-AE6A-AE4CB838FC2D}" srcOrd="1" destOrd="0" parTransId="{7167562D-EF05-452A-B60B-5FE2A7C5187B}" sibTransId="{DBA6555A-8555-4602-A829-0B65B0471182}"/>
    <dgm:cxn modelId="{6B9187A7-A243-47D8-B434-66530425E544}" type="presOf" srcId="{A5B1312F-7629-4371-A37E-85956DD022CB}" destId="{EC2C59AF-B612-4699-8B81-8455350D347E}" srcOrd="1" destOrd="3" presId="urn:microsoft.com/office/officeart/2005/8/layout/matrix1"/>
    <dgm:cxn modelId="{071C7A0E-A124-46E0-AAE4-0FBDDA4AFE9C}" type="presOf" srcId="{D2BD4100-B9CC-41DC-9B21-D2E82D038076}" destId="{422A329C-2CC6-4A1A-A800-62B8A24A325C}" srcOrd="1" destOrd="2" presId="urn:microsoft.com/office/officeart/2005/8/layout/matrix1"/>
    <dgm:cxn modelId="{2A0F5585-2E94-432F-A463-C4FF24A02C5F}" type="presOf" srcId="{B2011D7F-55C6-438E-9086-462F55BECC60}" destId="{EF0BD590-8599-4B14-98F8-2B953FE903D7}" srcOrd="0" destOrd="4" presId="urn:microsoft.com/office/officeart/2005/8/layout/matrix1"/>
    <dgm:cxn modelId="{27A05A6C-F791-47F9-9DCB-A7D28C4B6DC6}" srcId="{38AFBE75-79B5-4C33-BC79-59A9701D17D6}" destId="{BB4BC080-B016-40FF-A87F-3EB7B8D587EB}" srcOrd="1" destOrd="0" parTransId="{14207CAD-CC5C-4D2E-96D9-69C1874C7C9E}" sibTransId="{BEDA8B65-458E-41C8-85C1-2D2A16A9E7B3}"/>
    <dgm:cxn modelId="{F6C9ABFE-22FA-438D-A98D-8AB5757E22D8}" type="presOf" srcId="{801EC9B9-505B-4B7F-B207-FC5B9BB43078}" destId="{422A329C-2CC6-4A1A-A800-62B8A24A325C}" srcOrd="1" destOrd="4" presId="urn:microsoft.com/office/officeart/2005/8/layout/matrix1"/>
    <dgm:cxn modelId="{49067FB3-47A9-442A-8917-E780D77EE0DB}" type="presOf" srcId="{8FC64C78-7796-469B-AE6A-AE4CB838FC2D}" destId="{EC2C59AF-B612-4699-8B81-8455350D347E}" srcOrd="1" destOrd="2" presId="urn:microsoft.com/office/officeart/2005/8/layout/matrix1"/>
    <dgm:cxn modelId="{010CCA53-36A0-4898-8111-64A11C33525F}" type="presOf" srcId="{A259D621-8B4D-4B68-A0CC-268262ED2626}" destId="{13E49BD6-FFD2-45B5-8EDF-D24F434886A8}" srcOrd="0" destOrd="0" presId="urn:microsoft.com/office/officeart/2005/8/layout/matrix1"/>
    <dgm:cxn modelId="{AC1CE629-0D22-46D0-A787-1948F5F32832}" type="presOf" srcId="{16D2342D-28B1-40C3-87EE-D4C09287EC2D}" destId="{B90E6342-3AEC-4298-A912-4FDCF0A7828B}" srcOrd="1" destOrd="4" presId="urn:microsoft.com/office/officeart/2005/8/layout/matrix1"/>
    <dgm:cxn modelId="{4223A971-15FB-4E20-99FC-8BFFDF3ACEE2}" srcId="{BB4BC080-B016-40FF-A87F-3EB7B8D587EB}" destId="{16D2342D-28B1-40C3-87EE-D4C09287EC2D}" srcOrd="3" destOrd="0" parTransId="{6A91C516-172A-44CC-B03A-D0F4AEC98912}" sibTransId="{F6F2BC06-8604-4BEE-B6F1-92C40238C6D9}"/>
    <dgm:cxn modelId="{19921177-AB0A-4272-AF6C-ABFF38D80123}" type="presOf" srcId="{BFB7C61A-E892-461E-B2C8-E766B2C6CBB5}" destId="{EF0BD590-8599-4B14-98F8-2B953FE903D7}" srcOrd="0" destOrd="2" presId="urn:microsoft.com/office/officeart/2005/8/layout/matrix1"/>
    <dgm:cxn modelId="{301E587D-0DB8-479A-BED3-42EB0DBE2FC4}" type="presOf" srcId="{801EC9B9-505B-4B7F-B207-FC5B9BB43078}" destId="{16ABA803-8FAB-4EB4-A7F8-2C7A7EB70A5F}" srcOrd="0" destOrd="4" presId="urn:microsoft.com/office/officeart/2005/8/layout/matrix1"/>
    <dgm:cxn modelId="{21D6B53B-BDD5-4C6E-9043-68001EB45C8E}" type="presOf" srcId="{D24E545A-5E37-48DB-B224-9D6C77AA7927}" destId="{A280D947-1EF1-4595-830F-57E37B5646B1}" srcOrd="1" destOrd="1" presId="urn:microsoft.com/office/officeart/2005/8/layout/matrix1"/>
    <dgm:cxn modelId="{9BCC1BA9-89A5-4F19-8423-C67A98489D80}" type="presOf" srcId="{D2BD4100-B9CC-41DC-9B21-D2E82D038076}" destId="{16ABA803-8FAB-4EB4-A7F8-2C7A7EB70A5F}" srcOrd="0" destOrd="2" presId="urn:microsoft.com/office/officeart/2005/8/layout/matrix1"/>
    <dgm:cxn modelId="{3505E8F6-B16F-4905-8F8E-54AF7533A2B1}" type="presOf" srcId="{18BEF500-854B-4E53-9582-0AF5A46176C6}" destId="{B90E6342-3AEC-4298-A912-4FDCF0A7828B}" srcOrd="1" destOrd="1" presId="urn:microsoft.com/office/officeart/2005/8/layout/matrix1"/>
    <dgm:cxn modelId="{F08306E2-1962-4F4D-B9A2-BFB8B4069A60}" srcId="{09537483-1D8B-4FC6-97D0-42257C7E17C6}" destId="{B2011D7F-55C6-438E-9086-462F55BECC60}" srcOrd="3" destOrd="0" parTransId="{781DF590-0A78-4F2D-B5A1-E7F1A65EAFC5}" sibTransId="{83A8E0B7-50A7-46C6-8A06-28D4351AE1C3}"/>
    <dgm:cxn modelId="{014EE419-DA80-4019-B641-13289CA1C144}" type="presOf" srcId="{04677CDC-40C1-439B-8B25-41494A7A23E9}" destId="{16ABA803-8FAB-4EB4-A7F8-2C7A7EB70A5F}" srcOrd="0" destOrd="0" presId="urn:microsoft.com/office/officeart/2005/8/layout/matrix1"/>
    <dgm:cxn modelId="{9C31AE18-8229-4B28-9937-36FE6806126A}" srcId="{04FE44D2-EAB3-431B-B4FB-7A022901D0B6}" destId="{A5B1312F-7629-4371-A37E-85956DD022CB}" srcOrd="2" destOrd="0" parTransId="{EAE2B6AF-0351-49EA-BE7F-4403AD2000FF}" sibTransId="{18B6D160-8DD6-4F02-B1D9-B0E978C4CC5E}"/>
    <dgm:cxn modelId="{F8D47BF3-4BA6-412E-A7DA-A16E558B6E63}" type="presOf" srcId="{18BEF500-854B-4E53-9582-0AF5A46176C6}" destId="{DEFB857D-217D-463D-B6C7-287B5009C176}" srcOrd="0" destOrd="1" presId="urn:microsoft.com/office/officeart/2005/8/layout/matrix1"/>
    <dgm:cxn modelId="{97305E1A-05AB-416A-9DC1-D69C7AF2E453}" type="presOf" srcId="{BB4BC080-B016-40FF-A87F-3EB7B8D587EB}" destId="{B90E6342-3AEC-4298-A912-4FDCF0A7828B}" srcOrd="1" destOrd="0" presId="urn:microsoft.com/office/officeart/2005/8/layout/matrix1"/>
    <dgm:cxn modelId="{84C5C5B7-8975-4FC3-81BE-34B1F2E29FAC}" type="presOf" srcId="{06572332-1C89-4604-A1F8-C4C516443511}" destId="{DEFB857D-217D-463D-B6C7-287B5009C176}" srcOrd="0" destOrd="2" presId="urn:microsoft.com/office/officeart/2005/8/layout/matrix1"/>
    <dgm:cxn modelId="{A997AF6F-4F55-41A5-9843-FBFB035330A6}" type="presOf" srcId="{BB4BC080-B016-40FF-A87F-3EB7B8D587EB}" destId="{DEFB857D-217D-463D-B6C7-287B5009C176}" srcOrd="0" destOrd="0" presId="urn:microsoft.com/office/officeart/2005/8/layout/matrix1"/>
    <dgm:cxn modelId="{276DA098-AB6E-4244-9F66-8A98777A8EDE}" srcId="{A259D621-8B4D-4B68-A0CC-268262ED2626}" destId="{38AFBE75-79B5-4C33-BC79-59A9701D17D6}" srcOrd="0" destOrd="0" parTransId="{FF44054B-15C0-43CA-A41F-8E26E2A0CAB7}" sibTransId="{9A89D14C-97BC-4549-9317-E2D1E795B51F}"/>
    <dgm:cxn modelId="{ECC30821-B21E-4FDA-B540-041BFE2B9BFD}" type="presOf" srcId="{69B8FCA5-9C5E-4E0D-8AF3-43D61BD04292}" destId="{2CED857F-4F1D-4F64-AAD8-D84C02DAB75B}" srcOrd="0" destOrd="4" presId="urn:microsoft.com/office/officeart/2005/8/layout/matrix1"/>
    <dgm:cxn modelId="{A83AB806-14DD-43A6-9629-004321FEB626}" type="presOf" srcId="{E50C0139-1E11-4687-9515-7CB47980BD69}" destId="{422A329C-2CC6-4A1A-A800-62B8A24A325C}" srcOrd="1" destOrd="1" presId="urn:microsoft.com/office/officeart/2005/8/layout/matrix1"/>
    <dgm:cxn modelId="{765AACE5-DD3A-4887-961C-D96671D99ED9}" srcId="{BB4BC080-B016-40FF-A87F-3EB7B8D587EB}" destId="{76CE08DB-4B95-412E-B240-43DE1CA25ACC}" srcOrd="2" destOrd="0" parTransId="{A31BCFFF-4270-408A-B420-EC88217554C5}" sibTransId="{D81768CF-B779-46AE-BCC1-1D31C503B9E2}"/>
    <dgm:cxn modelId="{6797C703-C950-4354-9CB7-5D7A6B2B084A}" srcId="{09537483-1D8B-4FC6-97D0-42257C7E17C6}" destId="{D24E545A-5E37-48DB-B224-9D6C77AA7927}" srcOrd="0" destOrd="0" parTransId="{ED2C78E3-8998-4F45-A5D8-23511FB44918}" sibTransId="{FC8DAFF1-CAA9-4839-B5D5-07094FAE29AB}"/>
    <dgm:cxn modelId="{4DBD8A73-6BB7-42BC-AA4A-2623FBAD044E}" srcId="{09537483-1D8B-4FC6-97D0-42257C7E17C6}" destId="{9C5C6989-FB71-429E-A698-9EC57903EFD5}" srcOrd="2" destOrd="0" parTransId="{A3FA2AA2-1A77-4283-862F-ED4260127AF6}" sibTransId="{EF42B01A-7E14-4819-BD00-4E20D759B207}"/>
    <dgm:cxn modelId="{A34A2212-D911-4D4E-A476-4D1E3243C85D}" srcId="{38AFBE75-79B5-4C33-BC79-59A9701D17D6}" destId="{09537483-1D8B-4FC6-97D0-42257C7E17C6}" srcOrd="2" destOrd="0" parTransId="{25CE4630-F3BD-4B2F-B0A7-2ED0FA5379F7}" sibTransId="{3BD3451F-1255-45A8-A730-054D351748C9}"/>
    <dgm:cxn modelId="{06748D3B-593A-4451-9984-3F4E311C0224}" type="presOf" srcId="{04FE44D2-EAB3-431B-B4FB-7A022901D0B6}" destId="{EC2C59AF-B612-4699-8B81-8455350D347E}" srcOrd="1" destOrd="0" presId="urn:microsoft.com/office/officeart/2005/8/layout/matrix1"/>
    <dgm:cxn modelId="{E16086D1-1031-49CE-9EA4-9B6B21D47532}" type="presOf" srcId="{09537483-1D8B-4FC6-97D0-42257C7E17C6}" destId="{EF0BD590-8599-4B14-98F8-2B953FE903D7}" srcOrd="0" destOrd="0" presId="urn:microsoft.com/office/officeart/2005/8/layout/matrix1"/>
    <dgm:cxn modelId="{D7F8B54E-933E-4D37-A0D3-A9B426442C23}" srcId="{38AFBE75-79B5-4C33-BC79-59A9701D17D6}" destId="{04677CDC-40C1-439B-8B25-41494A7A23E9}" srcOrd="0" destOrd="0" parTransId="{599D8E42-6047-41B4-B791-5BD5E2AC979F}" sibTransId="{D4A976D2-8E1F-4636-9A14-0EA9EFB0FD36}"/>
    <dgm:cxn modelId="{43EFFEC3-CF10-46EA-8614-99FFA8E7A934}" srcId="{BB4BC080-B016-40FF-A87F-3EB7B8D587EB}" destId="{18BEF500-854B-4E53-9582-0AF5A46176C6}" srcOrd="0" destOrd="0" parTransId="{6684D90F-4B89-4E9C-9A07-9C7AA9A58DB7}" sibTransId="{B2E0BF80-BB8C-4834-826F-9D89FBA826AB}"/>
    <dgm:cxn modelId="{A703B3D5-5177-4312-9D4B-62DCE600D200}" type="presOf" srcId="{BFB7C61A-E892-461E-B2C8-E766B2C6CBB5}" destId="{A280D947-1EF1-4595-830F-57E37B5646B1}" srcOrd="1" destOrd="2" presId="urn:microsoft.com/office/officeart/2005/8/layout/matrix1"/>
    <dgm:cxn modelId="{B52C4790-4924-42EB-B9CA-3A9AE5A00366}" type="presOf" srcId="{69B8FCA5-9C5E-4E0D-8AF3-43D61BD04292}" destId="{EC2C59AF-B612-4699-8B81-8455350D347E}" srcOrd="1" destOrd="4" presId="urn:microsoft.com/office/officeart/2005/8/layout/matrix1"/>
    <dgm:cxn modelId="{B57D1762-47A0-4CCC-AC82-D87FF537641C}" srcId="{BB4BC080-B016-40FF-A87F-3EB7B8D587EB}" destId="{06572332-1C89-4604-A1F8-C4C516443511}" srcOrd="1" destOrd="0" parTransId="{87D08FC9-98E9-4ED5-88F7-F209CAA1432A}" sibTransId="{D87810A3-7869-4B5D-8995-65D077E4E22F}"/>
    <dgm:cxn modelId="{8DA4DC7C-8C38-4D4F-A994-E99A9809AE53}" type="presOf" srcId="{3DFA11F9-864E-4604-BFE9-9469E88BEB4B}" destId="{422A329C-2CC6-4A1A-A800-62B8A24A325C}" srcOrd="1" destOrd="3" presId="urn:microsoft.com/office/officeart/2005/8/layout/matrix1"/>
    <dgm:cxn modelId="{77141A1C-ACBC-4BEF-923E-7799BD28CEB8}" type="presOf" srcId="{04677CDC-40C1-439B-8B25-41494A7A23E9}" destId="{422A329C-2CC6-4A1A-A800-62B8A24A325C}" srcOrd="1" destOrd="0" presId="urn:microsoft.com/office/officeart/2005/8/layout/matrix1"/>
    <dgm:cxn modelId="{0D8C65FB-1291-40BB-B6AE-A2117082F84D}" type="presOf" srcId="{3DFA11F9-864E-4604-BFE9-9469E88BEB4B}" destId="{16ABA803-8FAB-4EB4-A7F8-2C7A7EB70A5F}" srcOrd="0" destOrd="3" presId="urn:microsoft.com/office/officeart/2005/8/layout/matrix1"/>
    <dgm:cxn modelId="{D552DA79-2400-43D5-B81B-DB8B82CA37B7}" type="presOf" srcId="{A5B1312F-7629-4371-A37E-85956DD022CB}" destId="{2CED857F-4F1D-4F64-AAD8-D84C02DAB75B}" srcOrd="0" destOrd="3" presId="urn:microsoft.com/office/officeart/2005/8/layout/matrix1"/>
    <dgm:cxn modelId="{0D570A65-3EA2-4952-BE8E-AB97D79A561C}" srcId="{04FE44D2-EAB3-431B-B4FB-7A022901D0B6}" destId="{54A5CAF6-8A98-4FAA-8431-D3FA51065D26}" srcOrd="0" destOrd="0" parTransId="{C4476E61-A550-4B60-ACBE-8997300766C9}" sibTransId="{084B2CDF-FDAB-46B9-B449-28A91E061B24}"/>
    <dgm:cxn modelId="{760C8504-E0DA-4447-888E-A74FA41B7DE1}" srcId="{04677CDC-40C1-439B-8B25-41494A7A23E9}" destId="{801EC9B9-505B-4B7F-B207-FC5B9BB43078}" srcOrd="3" destOrd="0" parTransId="{7555AF58-BADC-4610-822D-CA3231F7DEF2}" sibTransId="{73CAE35E-5777-43F7-A647-BC49935ED388}"/>
    <dgm:cxn modelId="{C1195BF0-8BC5-419E-884D-25D70D5284A4}" srcId="{04677CDC-40C1-439B-8B25-41494A7A23E9}" destId="{3DFA11F9-864E-4604-BFE9-9469E88BEB4B}" srcOrd="2" destOrd="0" parTransId="{23D90F44-31C6-41D7-A92F-573E6A4AA198}" sibTransId="{A4B42757-26F3-43C6-9D90-9212A6397352}"/>
    <dgm:cxn modelId="{6DE8EDF9-A87A-444E-9A39-8A6FE9583899}" type="presOf" srcId="{76CE08DB-4B95-412E-B240-43DE1CA25ACC}" destId="{DEFB857D-217D-463D-B6C7-287B5009C176}" srcOrd="0" destOrd="3" presId="urn:microsoft.com/office/officeart/2005/8/layout/matrix1"/>
    <dgm:cxn modelId="{3DC1BFE7-BD7A-4ECB-9FDC-CB4966160FFF}" type="presOf" srcId="{54A5CAF6-8A98-4FAA-8431-D3FA51065D26}" destId="{2CED857F-4F1D-4F64-AAD8-D84C02DAB75B}" srcOrd="0" destOrd="1" presId="urn:microsoft.com/office/officeart/2005/8/layout/matrix1"/>
    <dgm:cxn modelId="{9DF1ECFA-BB43-40AA-B77F-CE7C8B36BABA}" type="presParOf" srcId="{13E49BD6-FFD2-45B5-8EDF-D24F434886A8}" destId="{A58107F1-240A-4C93-9692-17DF45EC894E}" srcOrd="0" destOrd="0" presId="urn:microsoft.com/office/officeart/2005/8/layout/matrix1"/>
    <dgm:cxn modelId="{912E8AAB-D8AC-474C-901F-E80D04E93C9D}" type="presParOf" srcId="{A58107F1-240A-4C93-9692-17DF45EC894E}" destId="{16ABA803-8FAB-4EB4-A7F8-2C7A7EB70A5F}" srcOrd="0" destOrd="0" presId="urn:microsoft.com/office/officeart/2005/8/layout/matrix1"/>
    <dgm:cxn modelId="{E4A2C685-045F-49FF-A333-E5C4B49B1238}" type="presParOf" srcId="{A58107F1-240A-4C93-9692-17DF45EC894E}" destId="{422A329C-2CC6-4A1A-A800-62B8A24A325C}" srcOrd="1" destOrd="0" presId="urn:microsoft.com/office/officeart/2005/8/layout/matrix1"/>
    <dgm:cxn modelId="{68287909-920F-42B0-83D6-02BD76DF5FF6}" type="presParOf" srcId="{A58107F1-240A-4C93-9692-17DF45EC894E}" destId="{DEFB857D-217D-463D-B6C7-287B5009C176}" srcOrd="2" destOrd="0" presId="urn:microsoft.com/office/officeart/2005/8/layout/matrix1"/>
    <dgm:cxn modelId="{E1C4C15C-C0F0-4419-B667-B26379ED3C55}" type="presParOf" srcId="{A58107F1-240A-4C93-9692-17DF45EC894E}" destId="{B90E6342-3AEC-4298-A912-4FDCF0A7828B}" srcOrd="3" destOrd="0" presId="urn:microsoft.com/office/officeart/2005/8/layout/matrix1"/>
    <dgm:cxn modelId="{BFCA7361-0964-47DD-AE32-3AC534C63F7A}" type="presParOf" srcId="{A58107F1-240A-4C93-9692-17DF45EC894E}" destId="{EF0BD590-8599-4B14-98F8-2B953FE903D7}" srcOrd="4" destOrd="0" presId="urn:microsoft.com/office/officeart/2005/8/layout/matrix1"/>
    <dgm:cxn modelId="{7F4B7B26-0EB8-4E8A-95C8-4DB0428CE51B}" type="presParOf" srcId="{A58107F1-240A-4C93-9692-17DF45EC894E}" destId="{A280D947-1EF1-4595-830F-57E37B5646B1}" srcOrd="5" destOrd="0" presId="urn:microsoft.com/office/officeart/2005/8/layout/matrix1"/>
    <dgm:cxn modelId="{C84D3E1E-7277-4737-8FB9-8A723C339E44}" type="presParOf" srcId="{A58107F1-240A-4C93-9692-17DF45EC894E}" destId="{2CED857F-4F1D-4F64-AAD8-D84C02DAB75B}" srcOrd="6" destOrd="0" presId="urn:microsoft.com/office/officeart/2005/8/layout/matrix1"/>
    <dgm:cxn modelId="{C0AA7116-0B76-4F58-965B-93C8C436125B}" type="presParOf" srcId="{A58107F1-240A-4C93-9692-17DF45EC894E}" destId="{EC2C59AF-B612-4699-8B81-8455350D347E}" srcOrd="7" destOrd="0" presId="urn:microsoft.com/office/officeart/2005/8/layout/matrix1"/>
    <dgm:cxn modelId="{88FE3EFA-2C63-4E82-8D40-6349F05ADAF3}" type="presParOf" srcId="{13E49BD6-FFD2-45B5-8EDF-D24F434886A8}" destId="{DFC87F30-B596-4D0B-9DF3-8715E5A86268}" srcOrd="1" destOrd="0" presId="urn:microsoft.com/office/officeart/2005/8/layout/matrix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6ABA803-8FAB-4EB4-A7F8-2C7A7EB70A5F}">
      <dsp:nvSpPr>
        <dsp:cNvPr id="0" name=""/>
        <dsp:cNvSpPr/>
      </dsp:nvSpPr>
      <dsp:spPr>
        <a:xfrm rot="16200000">
          <a:off x="294774" y="-294774"/>
          <a:ext cx="2254767" cy="2844316"/>
        </a:xfrm>
        <a:prstGeom prst="round1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568" tIns="99568" rIns="99568" bIns="99568" numCol="1" spcCol="1270" anchor="t" anchorCtr="0">
          <a:noAutofit/>
        </a:bodyPr>
        <a:lstStyle/>
        <a:p>
          <a:pPr lvl="0" algn="ctr" defTabSz="622300">
            <a:lnSpc>
              <a:spcPct val="90000"/>
            </a:lnSpc>
            <a:spcBef>
              <a:spcPct val="0"/>
            </a:spcBef>
            <a:spcAft>
              <a:spcPct val="35000"/>
            </a:spcAft>
          </a:pPr>
          <a:r>
            <a:rPr lang="en-US" sz="1400" kern="1200" dirty="0" smtClean="0">
              <a:latin typeface="Bookman Old Style" pitchFamily="18" charset="0"/>
            </a:rPr>
            <a:t>STRENGTH</a:t>
          </a:r>
          <a:endParaRPr lang="en-US" sz="1400" kern="1200" dirty="0">
            <a:latin typeface="Bookman Old Style" pitchFamily="18" charset="0"/>
          </a:endParaRPr>
        </a:p>
        <a:p>
          <a:pPr marL="57150" lvl="1" indent="-57150" algn="l" defTabSz="488950">
            <a:lnSpc>
              <a:spcPct val="90000"/>
            </a:lnSpc>
            <a:spcBef>
              <a:spcPct val="0"/>
            </a:spcBef>
            <a:spcAft>
              <a:spcPct val="15000"/>
            </a:spcAft>
            <a:buChar char="••"/>
          </a:pPr>
          <a:r>
            <a:rPr lang="en-US" sz="1100" kern="1200" dirty="0" smtClean="0">
              <a:latin typeface="Bookman Old Style" pitchFamily="18" charset="0"/>
            </a:rPr>
            <a:t>Decentralized network</a:t>
          </a:r>
          <a:endParaRPr lang="en-US" sz="1100" kern="1200" dirty="0">
            <a:latin typeface="Bookman Old Style" pitchFamily="18" charset="0"/>
          </a:endParaRPr>
        </a:p>
        <a:p>
          <a:pPr marL="57150" lvl="1" indent="-57150" algn="l" defTabSz="488950">
            <a:lnSpc>
              <a:spcPct val="90000"/>
            </a:lnSpc>
            <a:spcBef>
              <a:spcPct val="0"/>
            </a:spcBef>
            <a:spcAft>
              <a:spcPct val="15000"/>
            </a:spcAft>
            <a:buChar char="••"/>
          </a:pPr>
          <a:r>
            <a:rPr lang="en-US" sz="1100" kern="1200" dirty="0">
              <a:latin typeface="Bookman Old Style" pitchFamily="18" charset="0"/>
            </a:rPr>
            <a:t>Protection of large amount of data using encryption and data management</a:t>
          </a:r>
        </a:p>
        <a:p>
          <a:pPr marL="57150" lvl="1" indent="-57150" algn="l" defTabSz="488950">
            <a:lnSpc>
              <a:spcPct val="90000"/>
            </a:lnSpc>
            <a:spcBef>
              <a:spcPct val="0"/>
            </a:spcBef>
            <a:spcAft>
              <a:spcPct val="15000"/>
            </a:spcAft>
            <a:buChar char="••"/>
          </a:pPr>
          <a:r>
            <a:rPr lang="en-US" sz="1100" kern="1200" dirty="0">
              <a:latin typeface="Bookman Old Style" pitchFamily="18" charset="0"/>
            </a:rPr>
            <a:t>High transparency</a:t>
          </a:r>
        </a:p>
        <a:p>
          <a:pPr marL="57150" lvl="1" indent="-57150" algn="l" defTabSz="488950">
            <a:lnSpc>
              <a:spcPct val="90000"/>
            </a:lnSpc>
            <a:spcBef>
              <a:spcPct val="0"/>
            </a:spcBef>
            <a:spcAft>
              <a:spcPct val="15000"/>
            </a:spcAft>
            <a:buChar char="••"/>
          </a:pPr>
          <a:r>
            <a:rPr lang="en-US" sz="1100" kern="1200" dirty="0">
              <a:latin typeface="Bookman Old Style" pitchFamily="18" charset="0"/>
            </a:rPr>
            <a:t>Versatile application</a:t>
          </a:r>
        </a:p>
      </dsp:txBody>
      <dsp:txXfrm rot="16200000">
        <a:off x="576620" y="-576620"/>
        <a:ext cx="1691075" cy="2844316"/>
      </dsp:txXfrm>
    </dsp:sp>
    <dsp:sp modelId="{DEFB857D-217D-463D-B6C7-287B5009C176}">
      <dsp:nvSpPr>
        <dsp:cNvPr id="0" name=""/>
        <dsp:cNvSpPr/>
      </dsp:nvSpPr>
      <dsp:spPr>
        <a:xfrm>
          <a:off x="2844316" y="0"/>
          <a:ext cx="2844316" cy="2254767"/>
        </a:xfrm>
        <a:prstGeom prst="round1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568" tIns="99568" rIns="99568" bIns="99568" numCol="1" spcCol="1270" anchor="t" anchorCtr="0">
          <a:noAutofit/>
        </a:bodyPr>
        <a:lstStyle/>
        <a:p>
          <a:pPr lvl="0" algn="l" defTabSz="622300">
            <a:lnSpc>
              <a:spcPct val="90000"/>
            </a:lnSpc>
            <a:spcBef>
              <a:spcPct val="0"/>
            </a:spcBef>
            <a:spcAft>
              <a:spcPct val="35000"/>
            </a:spcAft>
          </a:pPr>
          <a:r>
            <a:rPr lang="en-US" sz="1400" kern="1200" dirty="0" smtClean="0">
              <a:latin typeface="Bookman Old Style" pitchFamily="18" charset="0"/>
            </a:rPr>
            <a:t>WEAKNESS</a:t>
          </a:r>
          <a:endParaRPr lang="en-US" sz="1400" kern="1200" dirty="0">
            <a:latin typeface="Bookman Old Style" pitchFamily="18" charset="0"/>
          </a:endParaRPr>
        </a:p>
        <a:p>
          <a:pPr marL="57150" lvl="1" indent="-57150" algn="l" defTabSz="488950">
            <a:lnSpc>
              <a:spcPct val="90000"/>
            </a:lnSpc>
            <a:spcBef>
              <a:spcPct val="0"/>
            </a:spcBef>
            <a:spcAft>
              <a:spcPct val="15000"/>
            </a:spcAft>
            <a:buChar char="••"/>
          </a:pPr>
          <a:r>
            <a:rPr lang="en-US" sz="1100" kern="1200" dirty="0" smtClean="0">
              <a:latin typeface="Bookman Old Style" pitchFamily="18" charset="0"/>
            </a:rPr>
            <a:t>Limited memory capacity</a:t>
          </a:r>
          <a:endParaRPr lang="en-US" sz="1100" kern="1200" dirty="0">
            <a:latin typeface="Bookman Old Style" pitchFamily="18" charset="0"/>
          </a:endParaRPr>
        </a:p>
        <a:p>
          <a:pPr marL="57150" lvl="1" indent="-57150" algn="l" defTabSz="488950">
            <a:lnSpc>
              <a:spcPct val="90000"/>
            </a:lnSpc>
            <a:spcBef>
              <a:spcPct val="0"/>
            </a:spcBef>
            <a:spcAft>
              <a:spcPct val="15000"/>
            </a:spcAft>
            <a:buChar char="••"/>
          </a:pPr>
          <a:r>
            <a:rPr lang="en-US" sz="1100" kern="1200" dirty="0" smtClean="0">
              <a:latin typeface="Bookman Old Style" pitchFamily="18" charset="0"/>
            </a:rPr>
            <a:t>Access permissions</a:t>
          </a:r>
          <a:endParaRPr lang="en-US" sz="1100" kern="1200" dirty="0">
            <a:latin typeface="Bookman Old Style" pitchFamily="18" charset="0"/>
          </a:endParaRPr>
        </a:p>
        <a:p>
          <a:pPr marL="57150" lvl="1" indent="-57150" algn="l" defTabSz="488950">
            <a:lnSpc>
              <a:spcPct val="90000"/>
            </a:lnSpc>
            <a:spcBef>
              <a:spcPct val="0"/>
            </a:spcBef>
            <a:spcAft>
              <a:spcPct val="15000"/>
            </a:spcAft>
            <a:buChar char="••"/>
          </a:pPr>
          <a:r>
            <a:rPr lang="en-US" sz="1100" kern="1200" smtClean="0">
              <a:latin typeface="Bookman Old Style" pitchFamily="18" charset="0"/>
            </a:rPr>
            <a:t>Scalability</a:t>
          </a:r>
          <a:endParaRPr lang="en-US" sz="1100" kern="1200">
            <a:latin typeface="Bookman Old Style" pitchFamily="18" charset="0"/>
          </a:endParaRPr>
        </a:p>
        <a:p>
          <a:pPr marL="57150" lvl="1" indent="-57150" algn="l" defTabSz="488950">
            <a:lnSpc>
              <a:spcPct val="90000"/>
            </a:lnSpc>
            <a:spcBef>
              <a:spcPct val="0"/>
            </a:spcBef>
            <a:spcAft>
              <a:spcPct val="15000"/>
            </a:spcAft>
            <a:buChar char="••"/>
          </a:pPr>
          <a:r>
            <a:rPr lang="en-US" sz="1100" kern="1200" dirty="0" smtClean="0">
              <a:latin typeface="Bookman Old Style" pitchFamily="18" charset="0"/>
            </a:rPr>
            <a:t>Trust in new technologies</a:t>
          </a:r>
          <a:endParaRPr lang="en-US" sz="1100" kern="1200" dirty="0">
            <a:latin typeface="Bookman Old Style" pitchFamily="18" charset="0"/>
          </a:endParaRPr>
        </a:p>
      </dsp:txBody>
      <dsp:txXfrm>
        <a:off x="2844316" y="0"/>
        <a:ext cx="2844316" cy="1691075"/>
      </dsp:txXfrm>
    </dsp:sp>
    <dsp:sp modelId="{EF0BD590-8599-4B14-98F8-2B953FE903D7}">
      <dsp:nvSpPr>
        <dsp:cNvPr id="0" name=""/>
        <dsp:cNvSpPr/>
      </dsp:nvSpPr>
      <dsp:spPr>
        <a:xfrm rot="10800000">
          <a:off x="0" y="2254767"/>
          <a:ext cx="2844316" cy="2254767"/>
        </a:xfrm>
        <a:prstGeom prst="round1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568" tIns="99568" rIns="99568" bIns="99568" numCol="1" spcCol="1270" anchor="t" anchorCtr="0">
          <a:noAutofit/>
        </a:bodyPr>
        <a:lstStyle/>
        <a:p>
          <a:pPr lvl="0" algn="l" defTabSz="622300">
            <a:lnSpc>
              <a:spcPct val="90000"/>
            </a:lnSpc>
            <a:spcBef>
              <a:spcPct val="0"/>
            </a:spcBef>
            <a:spcAft>
              <a:spcPct val="35000"/>
            </a:spcAft>
          </a:pPr>
          <a:r>
            <a:rPr lang="en-US" sz="1400" kern="1200" dirty="0" smtClean="0">
              <a:latin typeface="Bookman Old Style" pitchFamily="18" charset="0"/>
            </a:rPr>
            <a:t>OPPORTUNITY</a:t>
          </a:r>
          <a:endParaRPr lang="en-US" sz="1400" kern="1200" dirty="0">
            <a:latin typeface="Bookman Old Style" pitchFamily="18" charset="0"/>
          </a:endParaRPr>
        </a:p>
        <a:p>
          <a:pPr marL="57150" lvl="1" indent="-57150" algn="l" defTabSz="488950">
            <a:lnSpc>
              <a:spcPct val="90000"/>
            </a:lnSpc>
            <a:spcBef>
              <a:spcPct val="0"/>
            </a:spcBef>
            <a:spcAft>
              <a:spcPct val="15000"/>
            </a:spcAft>
            <a:buChar char="••"/>
          </a:pPr>
          <a:r>
            <a:rPr lang="en-US" sz="1100" kern="1200" dirty="0" smtClean="0">
              <a:latin typeface="Bookman Old Style" pitchFamily="18" charset="0"/>
            </a:rPr>
            <a:t>Lower transaction costs</a:t>
          </a:r>
          <a:endParaRPr lang="en-US" sz="1100" kern="1200" dirty="0">
            <a:latin typeface="Bookman Old Style" pitchFamily="18" charset="0"/>
          </a:endParaRPr>
        </a:p>
        <a:p>
          <a:pPr marL="57150" lvl="1" indent="-57150" algn="l" defTabSz="488950">
            <a:lnSpc>
              <a:spcPct val="90000"/>
            </a:lnSpc>
            <a:spcBef>
              <a:spcPct val="0"/>
            </a:spcBef>
            <a:spcAft>
              <a:spcPct val="15000"/>
            </a:spcAft>
            <a:buChar char="••"/>
          </a:pPr>
          <a:r>
            <a:rPr lang="en-US" sz="1100" kern="1200" dirty="0" smtClean="0">
              <a:latin typeface="Bookman Old Style" pitchFamily="18" charset="0"/>
            </a:rPr>
            <a:t>Faster business processes</a:t>
          </a:r>
          <a:endParaRPr lang="en-US" sz="1100" kern="1200" dirty="0">
            <a:latin typeface="Bookman Old Style" pitchFamily="18" charset="0"/>
          </a:endParaRPr>
        </a:p>
        <a:p>
          <a:pPr marL="57150" lvl="1" indent="-57150" algn="l" defTabSz="488950">
            <a:lnSpc>
              <a:spcPct val="90000"/>
            </a:lnSpc>
            <a:spcBef>
              <a:spcPct val="0"/>
            </a:spcBef>
            <a:spcAft>
              <a:spcPct val="15000"/>
            </a:spcAft>
            <a:buChar char="••"/>
          </a:pPr>
          <a:r>
            <a:rPr lang="en-US" sz="1100" kern="1200" dirty="0" smtClean="0">
              <a:latin typeface="Bookman Old Style" pitchFamily="18" charset="0"/>
            </a:rPr>
            <a:t>Reduction of possible cyber attacks</a:t>
          </a:r>
          <a:endParaRPr lang="en-US" sz="1100" kern="1200" dirty="0">
            <a:latin typeface="Bookman Old Style" pitchFamily="18" charset="0"/>
          </a:endParaRPr>
        </a:p>
        <a:p>
          <a:pPr marL="57150" lvl="1" indent="-57150" algn="l" defTabSz="488950">
            <a:lnSpc>
              <a:spcPct val="90000"/>
            </a:lnSpc>
            <a:spcBef>
              <a:spcPct val="0"/>
            </a:spcBef>
            <a:spcAft>
              <a:spcPct val="15000"/>
            </a:spcAft>
            <a:buChar char="••"/>
          </a:pPr>
          <a:r>
            <a:rPr lang="en-US" sz="1100" kern="1200" dirty="0" smtClean="0">
              <a:latin typeface="Bookman Old Style" pitchFamily="18" charset="0"/>
            </a:rPr>
            <a:t>Reduction of IT infrastructure costs</a:t>
          </a:r>
          <a:endParaRPr lang="en-US" sz="1100" kern="1200" dirty="0">
            <a:latin typeface="Bookman Old Style" pitchFamily="18" charset="0"/>
          </a:endParaRPr>
        </a:p>
      </dsp:txBody>
      <dsp:txXfrm rot="10800000">
        <a:off x="0" y="2818458"/>
        <a:ext cx="2844316" cy="1691075"/>
      </dsp:txXfrm>
    </dsp:sp>
    <dsp:sp modelId="{2CED857F-4F1D-4F64-AAD8-D84C02DAB75B}">
      <dsp:nvSpPr>
        <dsp:cNvPr id="0" name=""/>
        <dsp:cNvSpPr/>
      </dsp:nvSpPr>
      <dsp:spPr>
        <a:xfrm rot="5400000">
          <a:off x="3139090" y="1959992"/>
          <a:ext cx="2254767" cy="2844316"/>
        </a:xfrm>
        <a:prstGeom prst="round1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568" tIns="99568" rIns="99568" bIns="99568" numCol="1" spcCol="1270" anchor="t" anchorCtr="0">
          <a:noAutofit/>
        </a:bodyPr>
        <a:lstStyle/>
        <a:p>
          <a:pPr lvl="0" algn="l" defTabSz="622300">
            <a:lnSpc>
              <a:spcPct val="90000"/>
            </a:lnSpc>
            <a:spcBef>
              <a:spcPct val="0"/>
            </a:spcBef>
            <a:spcAft>
              <a:spcPct val="35000"/>
            </a:spcAft>
          </a:pPr>
          <a:r>
            <a:rPr lang="en-US" sz="1400" kern="1200" dirty="0" smtClean="0">
              <a:latin typeface="Bookman Old Style" pitchFamily="18" charset="0"/>
            </a:rPr>
            <a:t>THREAT</a:t>
          </a:r>
          <a:endParaRPr lang="en-US" sz="1400" kern="1200" dirty="0">
            <a:latin typeface="Bookman Old Style" pitchFamily="18" charset="0"/>
          </a:endParaRPr>
        </a:p>
        <a:p>
          <a:pPr marL="57150" lvl="1" indent="-57150" algn="l" defTabSz="488950">
            <a:lnSpc>
              <a:spcPct val="90000"/>
            </a:lnSpc>
            <a:spcBef>
              <a:spcPct val="0"/>
            </a:spcBef>
            <a:spcAft>
              <a:spcPct val="15000"/>
            </a:spcAft>
            <a:buChar char="••"/>
          </a:pPr>
          <a:r>
            <a:rPr lang="en-US" sz="1100" kern="1200" dirty="0" smtClean="0">
              <a:latin typeface="Bookman Old Style" pitchFamily="18" charset="0"/>
            </a:rPr>
            <a:t>Regulatory barriers</a:t>
          </a:r>
          <a:endParaRPr lang="en-US" sz="1100" kern="1200" dirty="0">
            <a:latin typeface="Bookman Old Style" pitchFamily="18" charset="0"/>
          </a:endParaRPr>
        </a:p>
        <a:p>
          <a:pPr marL="57150" lvl="1" indent="-57150" algn="l" defTabSz="488950">
            <a:lnSpc>
              <a:spcPct val="90000"/>
            </a:lnSpc>
            <a:spcBef>
              <a:spcPct val="0"/>
            </a:spcBef>
            <a:spcAft>
              <a:spcPct val="15000"/>
            </a:spcAft>
            <a:buChar char="••"/>
          </a:pPr>
          <a:r>
            <a:rPr lang="en-US" sz="1100" kern="1200" dirty="0" smtClean="0">
              <a:latin typeface="Bookman Old Style" pitchFamily="18" charset="0"/>
            </a:rPr>
            <a:t>Technological failures</a:t>
          </a:r>
          <a:endParaRPr lang="en-US" sz="1100" kern="1200" dirty="0">
            <a:latin typeface="Bookman Old Style" pitchFamily="18" charset="0"/>
          </a:endParaRPr>
        </a:p>
        <a:p>
          <a:pPr marL="57150" lvl="1" indent="-57150" algn="l" defTabSz="488950">
            <a:lnSpc>
              <a:spcPct val="90000"/>
            </a:lnSpc>
            <a:spcBef>
              <a:spcPct val="0"/>
            </a:spcBef>
            <a:spcAft>
              <a:spcPct val="15000"/>
            </a:spcAft>
            <a:buChar char="••"/>
          </a:pPr>
          <a:r>
            <a:rPr lang="en-US" sz="1100" kern="1200" dirty="0" smtClean="0">
              <a:latin typeface="Bookman Old Style" pitchFamily="18" charset="0"/>
            </a:rPr>
            <a:t>Political opponents</a:t>
          </a:r>
          <a:endParaRPr lang="en-US" sz="1100" kern="1200" dirty="0">
            <a:latin typeface="Bookman Old Style" pitchFamily="18" charset="0"/>
          </a:endParaRPr>
        </a:p>
        <a:p>
          <a:pPr marL="57150" lvl="1" indent="-57150" algn="l" defTabSz="488950">
            <a:lnSpc>
              <a:spcPct val="90000"/>
            </a:lnSpc>
            <a:spcBef>
              <a:spcPct val="0"/>
            </a:spcBef>
            <a:spcAft>
              <a:spcPct val="15000"/>
            </a:spcAft>
            <a:buChar char="••"/>
          </a:pPr>
          <a:r>
            <a:rPr lang="en-US" sz="1100" kern="1200" dirty="0" smtClean="0">
              <a:latin typeface="Bookman Old Style" pitchFamily="18" charset="0"/>
            </a:rPr>
            <a:t>Institutional barriers</a:t>
          </a:r>
          <a:endParaRPr lang="en-US" sz="1100" kern="1200" dirty="0">
            <a:latin typeface="Bookman Old Style" pitchFamily="18" charset="0"/>
          </a:endParaRPr>
        </a:p>
      </dsp:txBody>
      <dsp:txXfrm rot="5400000">
        <a:off x="3420936" y="2241838"/>
        <a:ext cx="1691075" cy="2844316"/>
      </dsp:txXfrm>
    </dsp:sp>
    <dsp:sp modelId="{DFC87F30-B596-4D0B-9DF3-8715E5A86268}">
      <dsp:nvSpPr>
        <dsp:cNvPr id="0" name=""/>
        <dsp:cNvSpPr/>
      </dsp:nvSpPr>
      <dsp:spPr>
        <a:xfrm>
          <a:off x="1991021" y="1691075"/>
          <a:ext cx="1706589" cy="1127383"/>
        </a:xfrm>
        <a:prstGeom prst="roundRect">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latin typeface="Bookman Old Style" pitchFamily="18" charset="0"/>
            </a:rPr>
            <a:t>SWOT Analysis</a:t>
          </a:r>
          <a:endParaRPr lang="en-US" sz="1400" kern="1200" dirty="0">
            <a:latin typeface="Bookman Old Style" pitchFamily="18" charset="0"/>
          </a:endParaRPr>
        </a:p>
      </dsp:txBody>
      <dsp:txXfrm>
        <a:off x="1991021" y="1691075"/>
        <a:ext cx="1706589" cy="1127383"/>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pPr/>
              <a:t>24-01-2018</a:t>
            </a:fld>
            <a:endParaRPr lang="pt-PT"/>
          </a:p>
        </p:txBody>
      </p:sp>
      <p:sp>
        <p:nvSpPr>
          <p:cNvPr id="4" name="Footer Placeholder 3">
            <a:extLst>
              <a:ext uri="{FF2B5EF4-FFF2-40B4-BE49-F238E27FC236}">
                <a16:creationId xmlns=""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pPr/>
              <a:t>‹#›</a:t>
            </a:fld>
            <a:endParaRPr lang="pt-PT"/>
          </a:p>
        </p:txBody>
      </p:sp>
    </p:spTree>
    <p:extLst>
      <p:ext uri="{BB962C8B-B14F-4D97-AF65-F5344CB8AC3E}">
        <p14:creationId xmlns=""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pPr/>
              <a:t>24/01/2018</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pPr/>
              <a:t>‹#›</a:t>
            </a:fld>
            <a:endParaRPr lang="pt-BR"/>
          </a:p>
        </p:txBody>
      </p:sp>
    </p:spTree>
    <p:extLst>
      <p:ext uri="{BB962C8B-B14F-4D97-AF65-F5344CB8AC3E}">
        <p14:creationId xmlns=""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71763" y="509588"/>
            <a:ext cx="4530725" cy="254952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1</a:t>
            </a:fld>
            <a:endParaRPr lang="en-US" dirty="0">
              <a:solidFill>
                <a:prstClr val="black"/>
              </a:solidFill>
            </a:endParaRPr>
          </a:p>
        </p:txBody>
      </p:sp>
    </p:spTree>
    <p:extLst>
      <p:ext uri="{BB962C8B-B14F-4D97-AF65-F5344CB8AC3E}">
        <p14:creationId xmlns="" xmlns:p14="http://schemas.microsoft.com/office/powerpoint/2010/main" val="3692736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pPr/>
              <a:t>3</a:t>
            </a:fld>
            <a:endParaRPr lang="pt-BR"/>
          </a:p>
        </p:txBody>
      </p:sp>
    </p:spTree>
    <p:extLst>
      <p:ext uri="{BB962C8B-B14F-4D97-AF65-F5344CB8AC3E}">
        <p14:creationId xmlns="" xmlns:p14="http://schemas.microsoft.com/office/powerpoint/2010/main" val="180639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Gostaram</a:t>
            </a:r>
            <a:r>
              <a:rPr lang="en-US" dirty="0"/>
              <a:t> da </a:t>
            </a:r>
            <a:r>
              <a:rPr lang="en-US" dirty="0" err="1"/>
              <a:t>imagem</a:t>
            </a:r>
            <a:r>
              <a:rPr lang="en-US" dirty="0"/>
              <a:t>. A </a:t>
            </a:r>
            <a:r>
              <a:rPr lang="en-US" dirty="0" err="1"/>
              <a:t>sombra</a:t>
            </a:r>
            <a:r>
              <a:rPr lang="en-US" dirty="0"/>
              <a:t> </a:t>
            </a:r>
            <a:r>
              <a:rPr lang="en-US" dirty="0" err="1"/>
              <a:t>trouxe</a:t>
            </a:r>
            <a:r>
              <a:rPr lang="en-US" dirty="0"/>
              <a:t> </a:t>
            </a:r>
            <a:r>
              <a:rPr lang="en-US" dirty="0" err="1"/>
              <a:t>movimento</a:t>
            </a:r>
            <a:r>
              <a:rPr lang="en-US" dirty="0"/>
              <a:t>.</a:t>
            </a:r>
          </a:p>
          <a:p>
            <a:r>
              <a:rPr lang="en-US" dirty="0" err="1"/>
              <a:t>Tentar</a:t>
            </a:r>
            <a:r>
              <a:rPr lang="en-US" dirty="0"/>
              <a:t> </a:t>
            </a:r>
            <a:r>
              <a:rPr lang="en-US" dirty="0" err="1"/>
              <a:t>uma</a:t>
            </a:r>
            <a:r>
              <a:rPr lang="en-US" dirty="0"/>
              <a:t> forma de “landscape” </a:t>
            </a:r>
            <a:r>
              <a:rPr lang="en-US" dirty="0" err="1"/>
              <a:t>para</a:t>
            </a:r>
            <a:r>
              <a:rPr lang="en-US" dirty="0"/>
              <a:t> </a:t>
            </a:r>
            <a:r>
              <a:rPr lang="en-US" dirty="0" err="1"/>
              <a:t>dar</a:t>
            </a:r>
            <a:r>
              <a:rPr lang="en-US" dirty="0"/>
              <a:t> </a:t>
            </a:r>
            <a:r>
              <a:rPr lang="en-US" dirty="0" err="1"/>
              <a:t>mais</a:t>
            </a:r>
            <a:r>
              <a:rPr lang="en-US" dirty="0"/>
              <a:t> </a:t>
            </a:r>
            <a:r>
              <a:rPr lang="en-US" dirty="0" err="1"/>
              <a:t>espaço</a:t>
            </a:r>
            <a:r>
              <a:rPr lang="en-US" dirty="0"/>
              <a:t> </a:t>
            </a:r>
            <a:r>
              <a:rPr lang="en-US" dirty="0" err="1"/>
              <a:t>para</a:t>
            </a:r>
            <a:r>
              <a:rPr lang="en-US" dirty="0"/>
              <a:t> o </a:t>
            </a:r>
            <a:r>
              <a:rPr lang="en-US" dirty="0" err="1"/>
              <a:t>titulo</a:t>
            </a:r>
            <a:r>
              <a:rPr lang="en-US" baseline="0" dirty="0"/>
              <a:t> </a:t>
            </a:r>
            <a:r>
              <a:rPr lang="en-US" baseline="0" dirty="0" err="1"/>
              <a:t>que</a:t>
            </a:r>
            <a:r>
              <a:rPr lang="en-US" baseline="0" dirty="0"/>
              <a:t> </a:t>
            </a:r>
            <a:r>
              <a:rPr lang="en-US" baseline="0" dirty="0" err="1"/>
              <a:t>pode</a:t>
            </a:r>
            <a:r>
              <a:rPr lang="en-US" baseline="0" dirty="0"/>
              <a:t> </a:t>
            </a:r>
            <a:r>
              <a:rPr lang="en-US" baseline="0" dirty="0" err="1"/>
              <a:t>ser</a:t>
            </a:r>
            <a:r>
              <a:rPr lang="en-US" baseline="0" dirty="0"/>
              <a:t> </a:t>
            </a:r>
            <a:r>
              <a:rPr lang="en-US" baseline="0" dirty="0" err="1"/>
              <a:t>muito</a:t>
            </a:r>
            <a:r>
              <a:rPr lang="en-US" baseline="0" dirty="0"/>
              <a:t> </a:t>
            </a:r>
            <a:r>
              <a:rPr lang="en-US" baseline="0" dirty="0" err="1"/>
              <a:t>mais</a:t>
            </a:r>
            <a:r>
              <a:rPr lang="en-US" baseline="0" dirty="0"/>
              <a:t> </a:t>
            </a:r>
            <a:r>
              <a:rPr lang="en-US" baseline="0" dirty="0" err="1"/>
              <a:t>longo</a:t>
            </a:r>
            <a:r>
              <a:rPr lang="en-US" baseline="0" dirty="0"/>
              <a:t>.</a:t>
            </a:r>
            <a:endParaRPr lang="en-US"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pt-B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 xmlns:p14="http://schemas.microsoft.com/office/powerpoint/2010/main" val="26490231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9.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0.png"/><Relationship Id="rId7" Type="http://schemas.openxmlformats.org/officeDocument/2006/relationships/image" Target="../media/image12.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14.png"/><Relationship Id="rId5" Type="http://schemas.openxmlformats.org/officeDocument/2006/relationships/image" Target="../media/image11.png"/><Relationship Id="rId15" Type="http://schemas.openxmlformats.org/officeDocument/2006/relationships/image" Target="../media/image15.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3.png"/><Relationship Id="rId14" Type="http://schemas.openxmlformats.org/officeDocument/2006/relationships/hyperlink" Target="http://www.capgemini.com/" TargetMode="Externa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16.png"/><Relationship Id="rId1" Type="http://schemas.openxmlformats.org/officeDocument/2006/relationships/slideMaster" Target="../slideMasters/slideMaster3.xml"/><Relationship Id="rId5" Type="http://schemas.openxmlformats.org/officeDocument/2006/relationships/image" Target="../media/image2.svg"/><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17.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4.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2.svg"/><Relationship Id="rId4"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3.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37.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4.png"/><Relationship Id="rId1" Type="http://schemas.openxmlformats.org/officeDocument/2006/relationships/slideMaster" Target="../slideMasters/slideMaster5.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media/image26.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16.png"/><Relationship Id="rId1" Type="http://schemas.openxmlformats.org/officeDocument/2006/relationships/slideMaster" Target="../slideMasters/slideMaster5.xml"/><Relationship Id="rId5" Type="http://schemas.openxmlformats.org/officeDocument/2006/relationships/image" Target="../media/image2.svg"/><Relationship Id="rId4"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0.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oleObject" Target="../embeddings/oleObject2.bin"/><Relationship Id="rId4"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0.png"/><Relationship Id="rId7" Type="http://schemas.openxmlformats.org/officeDocument/2006/relationships/image" Target="../media/image12.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5.xml"/><Relationship Id="rId6" Type="http://schemas.openxmlformats.org/officeDocument/2006/relationships/hyperlink" Target="http://www.twitter.com/capgemini" TargetMode="External"/><Relationship Id="rId11" Type="http://schemas.openxmlformats.org/officeDocument/2006/relationships/image" Target="../media/image14.png"/><Relationship Id="rId5" Type="http://schemas.openxmlformats.org/officeDocument/2006/relationships/image" Target="../media/image11.png"/><Relationship Id="rId15" Type="http://schemas.openxmlformats.org/officeDocument/2006/relationships/image" Target="../media/image15.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3.png"/><Relationship Id="rId14" Type="http://schemas.openxmlformats.org/officeDocument/2006/relationships/hyperlink" Target="http://www.capgemini.com/" TargetMode="External"/></Relationships>
</file>

<file path=ppt/slideLayouts/_rels/slideLayout42.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tags" Target="../tags/tag5.xml"/><Relationship Id="rId7" Type="http://schemas.openxmlformats.org/officeDocument/2006/relationships/slideMaster" Target="../slideMasters/slideMaster5.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tags" Target="../tags/tag8.xml"/><Relationship Id="rId11" Type="http://schemas.openxmlformats.org/officeDocument/2006/relationships/image" Target="../media/image30.png"/><Relationship Id="rId5" Type="http://schemas.openxmlformats.org/officeDocument/2006/relationships/tags" Target="../tags/tag7.xml"/><Relationship Id="rId10" Type="http://schemas.openxmlformats.org/officeDocument/2006/relationships/image" Target="../media/image29.emf"/><Relationship Id="rId4" Type="http://schemas.openxmlformats.org/officeDocument/2006/relationships/tags" Target="../tags/tag6.xml"/><Relationship Id="rId9" Type="http://schemas.openxmlformats.org/officeDocument/2006/relationships/oleObject" Target="../embeddings/oleObject3.bin"/></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 xmlns:p14="http://schemas.microsoft.com/office/powerpoint/2010/main" val="411466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11" name="Retângulo 43">
            <a:extLst>
              <a:ext uri="{FF2B5EF4-FFF2-40B4-BE49-F238E27FC236}">
                <a16:creationId xmlns="" xmlns:a16="http://schemas.microsoft.com/office/drawing/2014/main" id="{834ADCB4-BFB1-450D-8F6D-64217F4CD92C}"/>
              </a:ext>
            </a:extLst>
          </p:cNvPr>
          <p:cNvSpPr/>
          <p:nvPr userDrawn="1"/>
        </p:nvSpPr>
        <p:spPr>
          <a:xfrm>
            <a:off x="191344" y="6592119"/>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a:t>
            </a:r>
            <a:r>
              <a:rPr lang="en-US" sz="800" dirty="0" smtClean="0">
                <a:solidFill>
                  <a:schemeClr val="bg2">
                    <a:lumMod val="50000"/>
                  </a:schemeClr>
                </a:solidFill>
                <a:cs typeface="Arial" panose="020B0604020202020204" pitchFamily="34" charset="0"/>
              </a:rPr>
              <a:t>2018 </a:t>
            </a:r>
            <a:r>
              <a:rPr lang="en-US" sz="800" dirty="0">
                <a:solidFill>
                  <a:schemeClr val="bg2">
                    <a:lumMod val="50000"/>
                  </a:schemeClr>
                </a:solidFill>
                <a:cs typeface="Arial" panose="020B0604020202020204" pitchFamily="34" charset="0"/>
              </a:rPr>
              <a:t>Capgemini. All rights reserved.</a:t>
            </a:r>
          </a:p>
        </p:txBody>
      </p:sp>
    </p:spTree>
    <p:extLst>
      <p:ext uri="{BB962C8B-B14F-4D97-AF65-F5344CB8AC3E}">
        <p14:creationId xmlns="" xmlns:p14="http://schemas.microsoft.com/office/powerpoint/2010/main" val="651654949"/>
      </p:ext>
    </p:extLst>
  </p:cSld>
  <p:clrMapOvr>
    <a:masterClrMapping/>
  </p:clrMapOvr>
  <p:extLst mod="1">
    <p:ext uri="{DCECCB84-F9BA-43D5-87BE-67443E8EF086}">
      <p15:sldGuideLst xmlns=""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191344" y="6592119"/>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a:t>
            </a:r>
            <a:r>
              <a:rPr lang="en-US" sz="800" dirty="0" smtClean="0">
                <a:solidFill>
                  <a:schemeClr val="bg2">
                    <a:lumMod val="50000"/>
                  </a:schemeClr>
                </a:solidFill>
                <a:cs typeface="Arial" panose="020B0604020202020204" pitchFamily="34" charset="0"/>
              </a:rPr>
              <a:t>2018 </a:t>
            </a:r>
            <a:r>
              <a:rPr lang="en-US" sz="800" dirty="0">
                <a:solidFill>
                  <a:schemeClr val="bg2">
                    <a:lumMod val="50000"/>
                  </a:schemeClr>
                </a:solidFill>
                <a:cs typeface="Arial" panose="020B0604020202020204" pitchFamily="34" charset="0"/>
              </a:rPr>
              <a:t>Capgemini. All rights reserved.</a:t>
            </a:r>
          </a:p>
        </p:txBody>
      </p:sp>
    </p:spTree>
    <p:extLst>
      <p:ext uri="{BB962C8B-B14F-4D97-AF65-F5344CB8AC3E}">
        <p14:creationId xmlns="" xmlns:p14="http://schemas.microsoft.com/office/powerpoint/2010/main" val="37563513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6"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Digital</a:t>
            </a:r>
            <a:r>
              <a:rPr lang="en-US" sz="800" kern="0" baseline="0" dirty="0">
                <a:solidFill>
                  <a:srgbClr val="00458D"/>
                </a:solidFill>
                <a:latin typeface="+mj-lt"/>
                <a:cs typeface="Arial" panose="020B0604020202020204" pitchFamily="34" charset="0"/>
              </a:rPr>
              <a:t> for BSLMF- Capgemini’ Proposal</a:t>
            </a:r>
            <a:r>
              <a:rPr lang="en-US" sz="800" kern="0" dirty="0">
                <a:solidFill>
                  <a:srgbClr val="00458D"/>
                </a:solidFill>
                <a:latin typeface="+mj-lt"/>
                <a:cs typeface="Arial" panose="020B0604020202020204" pitchFamily="34" charset="0"/>
              </a:rPr>
              <a:t> | December</a:t>
            </a:r>
          </a:p>
        </p:txBody>
      </p:sp>
    </p:spTree>
    <p:extLst>
      <p:ext uri="{BB962C8B-B14F-4D97-AF65-F5344CB8AC3E}">
        <p14:creationId xmlns="" xmlns:p14="http://schemas.microsoft.com/office/powerpoint/2010/main" val="40959320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2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Digital</a:t>
            </a:r>
            <a:r>
              <a:rPr lang="en-US" sz="800" kern="0" baseline="0" dirty="0">
                <a:solidFill>
                  <a:srgbClr val="00458D"/>
                </a:solidFill>
                <a:latin typeface="+mj-lt"/>
                <a:cs typeface="Arial" panose="020B0604020202020204" pitchFamily="34" charset="0"/>
              </a:rPr>
              <a:t> for BSLMF- Capgemini’ Proposal</a:t>
            </a:r>
            <a:r>
              <a:rPr lang="en-US" sz="800" kern="0" dirty="0">
                <a:solidFill>
                  <a:srgbClr val="00458D"/>
                </a:solidFill>
                <a:latin typeface="+mj-lt"/>
                <a:cs typeface="Arial" panose="020B0604020202020204" pitchFamily="34" charset="0"/>
              </a:rPr>
              <a:t> | December</a:t>
            </a:r>
          </a:p>
        </p:txBody>
      </p:sp>
    </p:spTree>
    <p:extLst>
      <p:ext uri="{BB962C8B-B14F-4D97-AF65-F5344CB8AC3E}">
        <p14:creationId xmlns="" xmlns:p14="http://schemas.microsoft.com/office/powerpoint/2010/main" val="39262656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Digital</a:t>
            </a:r>
            <a:r>
              <a:rPr lang="en-US" sz="800" kern="0" baseline="0" dirty="0">
                <a:solidFill>
                  <a:srgbClr val="00458D"/>
                </a:solidFill>
                <a:latin typeface="+mj-lt"/>
                <a:cs typeface="Arial" panose="020B0604020202020204" pitchFamily="34" charset="0"/>
              </a:rPr>
              <a:t> for BSLMF- Capgemini’ Proposal</a:t>
            </a:r>
            <a:r>
              <a:rPr lang="en-US" sz="800" kern="0" dirty="0">
                <a:solidFill>
                  <a:srgbClr val="00458D"/>
                </a:solidFill>
                <a:latin typeface="+mj-lt"/>
                <a:cs typeface="Arial" panose="020B0604020202020204" pitchFamily="34" charset="0"/>
              </a:rPr>
              <a:t> | December</a:t>
            </a:r>
          </a:p>
        </p:txBody>
      </p:sp>
    </p:spTree>
    <p:extLst>
      <p:ext uri="{BB962C8B-B14F-4D97-AF65-F5344CB8AC3E}">
        <p14:creationId xmlns=""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cstate="print">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191344" y="6592119"/>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a:t>
            </a:r>
            <a:r>
              <a:rPr lang="en-US" sz="800" dirty="0" smtClean="0">
                <a:solidFill>
                  <a:schemeClr val="bg2">
                    <a:lumMod val="50000"/>
                  </a:schemeClr>
                </a:solidFill>
                <a:cs typeface="Arial" panose="020B0604020202020204" pitchFamily="34" charset="0"/>
              </a:rPr>
              <a:t>2018 </a:t>
            </a:r>
            <a:r>
              <a:rPr lang="en-US" sz="800" dirty="0">
                <a:solidFill>
                  <a:schemeClr val="bg2">
                    <a:lumMod val="50000"/>
                  </a:schemeClr>
                </a:solidFill>
                <a:cs typeface="Arial" panose="020B0604020202020204" pitchFamily="34" charset="0"/>
              </a:rPr>
              <a:t>Capgemini. All rights reserved.</a:t>
            </a:r>
          </a:p>
        </p:txBody>
      </p:sp>
    </p:spTree>
    <p:extLst>
      <p:ext uri="{BB962C8B-B14F-4D97-AF65-F5344CB8AC3E}">
        <p14:creationId xmlns=""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Digital</a:t>
            </a:r>
            <a:r>
              <a:rPr lang="en-US" sz="800" kern="0" baseline="0" dirty="0">
                <a:solidFill>
                  <a:srgbClr val="00458D"/>
                </a:solidFill>
                <a:latin typeface="+mj-lt"/>
                <a:cs typeface="Arial" panose="020B0604020202020204" pitchFamily="34" charset="0"/>
              </a:rPr>
              <a:t> for BSLMF- Capgemini’ Proposal</a:t>
            </a:r>
            <a:r>
              <a:rPr lang="en-US" sz="800" kern="0" dirty="0">
                <a:solidFill>
                  <a:srgbClr val="00458D"/>
                </a:solidFill>
                <a:latin typeface="+mj-lt"/>
                <a:cs typeface="Arial" panose="020B0604020202020204" pitchFamily="34" charset="0"/>
              </a:rPr>
              <a:t> | December</a:t>
            </a:r>
          </a:p>
        </p:txBody>
      </p:sp>
    </p:spTree>
    <p:extLst>
      <p:ext uri="{BB962C8B-B14F-4D97-AF65-F5344CB8AC3E}">
        <p14:creationId xmlns=""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Digital</a:t>
            </a:r>
            <a:r>
              <a:rPr lang="en-US" sz="800" kern="0" baseline="0" dirty="0">
                <a:solidFill>
                  <a:srgbClr val="00458D"/>
                </a:solidFill>
                <a:latin typeface="+mj-lt"/>
                <a:cs typeface="Arial" panose="020B0604020202020204" pitchFamily="34" charset="0"/>
              </a:rPr>
              <a:t> for BSLMF- Capgemini’ Proposal</a:t>
            </a:r>
            <a:r>
              <a:rPr lang="en-US" sz="800" kern="0" dirty="0">
                <a:solidFill>
                  <a:srgbClr val="00458D"/>
                </a:solidFill>
                <a:latin typeface="+mj-lt"/>
                <a:cs typeface="Arial" panose="020B0604020202020204" pitchFamily="34" charset="0"/>
              </a:rPr>
              <a:t> | December</a:t>
            </a:r>
          </a:p>
        </p:txBody>
      </p:sp>
    </p:spTree>
    <p:extLst>
      <p:ext uri="{BB962C8B-B14F-4D97-AF65-F5344CB8AC3E}">
        <p14:creationId xmlns="" xmlns:p14="http://schemas.microsoft.com/office/powerpoint/2010/main" val="7973977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2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Digital</a:t>
            </a:r>
            <a:r>
              <a:rPr lang="en-US" sz="800" kern="0" baseline="0" dirty="0">
                <a:solidFill>
                  <a:schemeClr val="bg1"/>
                </a:solidFill>
                <a:latin typeface="+mj-lt"/>
                <a:cs typeface="Arial" panose="020B0604020202020204" pitchFamily="34" charset="0"/>
              </a:rPr>
              <a:t> for BSLMF- Capgemini’ Proposal</a:t>
            </a:r>
            <a:r>
              <a:rPr lang="en-US" sz="800" kern="0" dirty="0">
                <a:solidFill>
                  <a:schemeClr val="bg1"/>
                </a:solidFill>
                <a:latin typeface="+mj-lt"/>
                <a:cs typeface="Arial" panose="020B0604020202020204" pitchFamily="34" charset="0"/>
              </a:rPr>
              <a:t> | December</a:t>
            </a:r>
          </a:p>
        </p:txBody>
      </p:sp>
    </p:spTree>
    <p:extLst>
      <p:ext uri="{BB962C8B-B14F-4D97-AF65-F5344CB8AC3E}">
        <p14:creationId xmlns="" xmlns:p14="http://schemas.microsoft.com/office/powerpoint/2010/main" val="17069842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 xmlns:p14="http://schemas.microsoft.com/office/powerpoint/2010/main" val="29533375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Digital</a:t>
            </a:r>
            <a:r>
              <a:rPr lang="en-US" sz="800" kern="0" baseline="0" dirty="0">
                <a:solidFill>
                  <a:schemeClr val="tx2"/>
                </a:solidFill>
                <a:latin typeface="+mj-lt"/>
                <a:cs typeface="Arial" panose="020B0604020202020204" pitchFamily="34" charset="0"/>
              </a:rPr>
              <a:t> for BSLMF- Capgemini’ Proposal</a:t>
            </a:r>
            <a:r>
              <a:rPr lang="en-US" sz="800" kern="0" dirty="0">
                <a:solidFill>
                  <a:schemeClr val="tx2"/>
                </a:solidFill>
                <a:latin typeface="+mj-lt"/>
                <a:cs typeface="Arial" panose="020B0604020202020204" pitchFamily="34" charset="0"/>
              </a:rPr>
              <a:t> | December</a:t>
            </a:r>
          </a:p>
        </p:txBody>
      </p:sp>
    </p:spTree>
    <p:extLst>
      <p:ext uri="{BB962C8B-B14F-4D97-AF65-F5344CB8AC3E}">
        <p14:creationId xmlns=""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4" cstate="print">
            <a:extLst>
              <a:ext uri="{96DAC541-7B7A-43D3-8B79-37D633B846F1}">
                <asvg:svgBlip xmlns="" xmlns:asvg="http://schemas.microsoft.com/office/drawing/2016/SVG/main" r:embed="rId5"/>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
        <p:nvSpPr>
          <p:cNvPr id="25"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Digital</a:t>
            </a:r>
            <a:r>
              <a:rPr lang="en-US" sz="800" kern="0" baseline="0" dirty="0">
                <a:solidFill>
                  <a:srgbClr val="00458D"/>
                </a:solidFill>
                <a:latin typeface="+mj-lt"/>
                <a:cs typeface="Arial" panose="020B0604020202020204" pitchFamily="34" charset="0"/>
              </a:rPr>
              <a:t> for BSLMF- Capgemini’ Proposal</a:t>
            </a:r>
            <a:r>
              <a:rPr lang="en-US" sz="800" kern="0" dirty="0">
                <a:solidFill>
                  <a:srgbClr val="00458D"/>
                </a:solidFill>
                <a:latin typeface="+mj-lt"/>
                <a:cs typeface="Arial" panose="020B0604020202020204" pitchFamily="34" charset="0"/>
              </a:rPr>
              <a:t> | December</a:t>
            </a:r>
          </a:p>
        </p:txBody>
      </p:sp>
    </p:spTree>
    <p:extLst>
      <p:ext uri="{BB962C8B-B14F-4D97-AF65-F5344CB8AC3E}">
        <p14:creationId xmlns=""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5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4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Digital</a:t>
            </a:r>
            <a:r>
              <a:rPr lang="en-US" sz="800" kern="0" baseline="0" dirty="0">
                <a:solidFill>
                  <a:srgbClr val="00458D"/>
                </a:solidFill>
                <a:latin typeface="+mj-lt"/>
                <a:cs typeface="Arial" panose="020B0604020202020204" pitchFamily="34" charset="0"/>
              </a:rPr>
              <a:t> for BSLMF- Capgemini’ Proposal</a:t>
            </a:r>
            <a:r>
              <a:rPr lang="en-US" sz="800" kern="0" dirty="0">
                <a:solidFill>
                  <a:srgbClr val="00458D"/>
                </a:solidFill>
                <a:latin typeface="+mj-lt"/>
                <a:cs typeface="Arial" panose="020B0604020202020204" pitchFamily="34" charset="0"/>
              </a:rPr>
              <a:t> | December</a:t>
            </a:r>
          </a:p>
        </p:txBody>
      </p:sp>
    </p:spTree>
    <p:extLst>
      <p:ext uri="{BB962C8B-B14F-4D97-AF65-F5344CB8AC3E}">
        <p14:creationId xmlns=""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 xmlns:p14="http://schemas.microsoft.com/office/powerpoint/2010/main" val="4427974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pic>
        <p:nvPicPr>
          <p:cNvPr id="1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4" cstate="print">
            <a:extLst>
              <a:ext uri="{96DAC541-7B7A-43D3-8B79-37D633B846F1}">
                <asvg:svgBlip xmlns="" xmlns:asvg="http://schemas.microsoft.com/office/drawing/2016/SVG/main" r:embed="rId5"/>
              </a:ext>
            </a:extLst>
          </a:blip>
          <a:srcRect l="81836" t="-4713" b="16530"/>
          <a:stretch/>
        </p:blipFill>
        <p:spPr>
          <a:xfrm>
            <a:off x="11547793" y="188640"/>
            <a:ext cx="424356" cy="459624"/>
          </a:xfrm>
          <a:prstGeom prst="rect">
            <a:avLst/>
          </a:prstGeom>
        </p:spPr>
      </p:pic>
    </p:spTree>
    <p:extLst>
      <p:ext uri="{BB962C8B-B14F-4D97-AF65-F5344CB8AC3E}">
        <p14:creationId xmlns="" xmlns:p14="http://schemas.microsoft.com/office/powerpoint/2010/main" val="24946829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cstate="print">
            <a:extLst>
              <a:ext uri="{96DAC541-7B7A-43D3-8B79-37D633B846F1}">
                <asvg:svgBlip xmlns=""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Rectangle 27">
            <a:hlinkClick r:id="rId7"/>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Digital</a:t>
            </a:r>
            <a:r>
              <a:rPr lang="en-US" sz="800" kern="0" baseline="0" dirty="0">
                <a:solidFill>
                  <a:srgbClr val="00458D"/>
                </a:solidFill>
                <a:latin typeface="+mj-lt"/>
                <a:cs typeface="Arial" panose="020B0604020202020204" pitchFamily="34" charset="0"/>
              </a:rPr>
              <a:t> for BSLMF- Capgemini’ Proposal</a:t>
            </a:r>
            <a:r>
              <a:rPr lang="en-US" sz="800" kern="0" dirty="0">
                <a:solidFill>
                  <a:srgbClr val="00458D"/>
                </a:solidFill>
                <a:latin typeface="+mj-lt"/>
                <a:cs typeface="Arial" panose="020B0604020202020204" pitchFamily="34" charset="0"/>
              </a:rPr>
              <a:t> | December</a:t>
            </a:r>
          </a:p>
        </p:txBody>
      </p:sp>
    </p:spTree>
    <p:extLst>
      <p:ext uri="{BB962C8B-B14F-4D97-AF65-F5344CB8AC3E}">
        <p14:creationId xmlns="" xmlns:p14="http://schemas.microsoft.com/office/powerpoint/2010/main" val="34490796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6020122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Digital</a:t>
            </a:r>
            <a:r>
              <a:rPr lang="en-US" sz="800" kern="0" baseline="0" dirty="0">
                <a:solidFill>
                  <a:schemeClr val="bg1"/>
                </a:solidFill>
                <a:latin typeface="+mj-lt"/>
                <a:cs typeface="Arial" panose="020B0604020202020204" pitchFamily="34" charset="0"/>
              </a:rPr>
              <a:t> for BSLMF- Capgemini’ Proposal</a:t>
            </a:r>
            <a:r>
              <a:rPr lang="en-US" sz="800" kern="0" dirty="0">
                <a:solidFill>
                  <a:schemeClr val="bg1"/>
                </a:solidFill>
                <a:latin typeface="+mj-lt"/>
                <a:cs typeface="Arial" panose="020B0604020202020204" pitchFamily="34" charset="0"/>
              </a:rPr>
              <a:t> | December</a:t>
            </a:r>
          </a:p>
        </p:txBody>
      </p:sp>
    </p:spTree>
    <p:extLst>
      <p:ext uri="{BB962C8B-B14F-4D97-AF65-F5344CB8AC3E}">
        <p14:creationId xmlns="" xmlns:p14="http://schemas.microsoft.com/office/powerpoint/2010/main" val="17515161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cstate="print">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cstate="print">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8"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Digital</a:t>
            </a:r>
            <a:r>
              <a:rPr lang="en-US" sz="800" kern="0" baseline="0" dirty="0">
                <a:solidFill>
                  <a:schemeClr val="bg1"/>
                </a:solidFill>
                <a:latin typeface="+mj-lt"/>
                <a:cs typeface="Arial" panose="020B0604020202020204" pitchFamily="34" charset="0"/>
              </a:rPr>
              <a:t> for BSLMF- Capgemini’ Proposal</a:t>
            </a:r>
            <a:r>
              <a:rPr lang="en-US" sz="800" kern="0" dirty="0">
                <a:solidFill>
                  <a:schemeClr val="bg1"/>
                </a:solidFill>
                <a:latin typeface="+mj-lt"/>
                <a:cs typeface="Arial" panose="020B0604020202020204" pitchFamily="34" charset="0"/>
              </a:rPr>
              <a:t> | December</a:t>
            </a:r>
          </a:p>
        </p:txBody>
      </p:sp>
    </p:spTree>
    <p:extLst>
      <p:ext uri="{BB962C8B-B14F-4D97-AF65-F5344CB8AC3E}">
        <p14:creationId xmlns="" xmlns:p14="http://schemas.microsoft.com/office/powerpoint/2010/main" val="3186608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dirty="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 xmlns:p14="http://schemas.microsoft.com/office/powerpoint/2010/main" val="2627940246"/>
      </p:ext>
    </p:extLst>
  </p:cSld>
  <p:clrMapOvr>
    <a:masterClrMapping/>
  </p:clrMapOvr>
  <p:extLst mod="1">
    <p:ext uri="{DCECCB84-F9BA-43D5-87BE-67443E8EF086}">
      <p15:sldGuideLst xmlns=""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4" cstate="print">
            <a:extLst>
              <a:ext uri="{96DAC541-7B7A-43D3-8B79-37D633B846F1}">
                <asvg:svgBlip xmlns="" xmlns:asvg="http://schemas.microsoft.com/office/drawing/2016/SVG/main" r:embed="rId5"/>
              </a:ext>
            </a:extLst>
          </a:blip>
          <a:srcRect l="81836" t="-4713" b="16530"/>
          <a:stretch/>
        </p:blipFill>
        <p:spPr>
          <a:xfrm>
            <a:off x="11547793" y="188640"/>
            <a:ext cx="424356" cy="459624"/>
          </a:xfrm>
          <a:prstGeom prst="rect">
            <a:avLst/>
          </a:prstGeom>
        </p:spPr>
      </p:pic>
    </p:spTree>
    <p:extLst>
      <p:ext uri="{BB962C8B-B14F-4D97-AF65-F5344CB8AC3E}">
        <p14:creationId xmlns="" xmlns:p14="http://schemas.microsoft.com/office/powerpoint/2010/main" val="4980789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 xmlns:p14="http://schemas.microsoft.com/office/powerpoint/2010/main" val="27726636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cstate="print">
            <a:extLst>
              <a:ext uri="{96DAC541-7B7A-43D3-8B79-37D633B846F1}">
                <asvg:svgBlip xmlns=""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
        <p:nvSpPr>
          <p:cNvPr id="12" name="Rectangle 27">
            <a:hlinkClick r:id="rId7"/>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Digital</a:t>
            </a:r>
            <a:r>
              <a:rPr lang="en-US" sz="800" kern="0" baseline="0" dirty="0">
                <a:solidFill>
                  <a:srgbClr val="00458D"/>
                </a:solidFill>
                <a:latin typeface="+mj-lt"/>
                <a:cs typeface="Arial" panose="020B0604020202020204" pitchFamily="34" charset="0"/>
              </a:rPr>
              <a:t> for BSLMF- Capgemini’ Proposal</a:t>
            </a:r>
            <a:r>
              <a:rPr lang="en-US" sz="800" kern="0" dirty="0">
                <a:solidFill>
                  <a:srgbClr val="00458D"/>
                </a:solidFill>
                <a:latin typeface="+mj-lt"/>
                <a:cs typeface="Arial" panose="020B0604020202020204" pitchFamily="34" charset="0"/>
              </a:rPr>
              <a:t> | December</a:t>
            </a:r>
          </a:p>
        </p:txBody>
      </p:sp>
    </p:spTree>
    <p:extLst>
      <p:ext uri="{BB962C8B-B14F-4D97-AF65-F5344CB8AC3E}">
        <p14:creationId xmlns="" xmlns:p14="http://schemas.microsoft.com/office/powerpoint/2010/main" val="32318641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cstate="print">
            <a:extLst>
              <a:ext uri="{96DAC541-7B7A-43D3-8B79-37D633B846F1}">
                <asvg:svgBlip xmlns=""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 xmlns:p14="http://schemas.microsoft.com/office/powerpoint/2010/main" val="38087261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Tree>
    <p:extLst>
      <p:ext uri="{BB962C8B-B14F-4D97-AF65-F5344CB8AC3E}">
        <p14:creationId xmlns="" xmlns:p14="http://schemas.microsoft.com/office/powerpoint/2010/main" val="41737068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userDrawn="1"/>
        </p:nvPicPr>
        <p:blipFill rotWithShape="1">
          <a:blip r:embed="rId4" cstate="print">
            <a:clrChange>
              <a:clrFrom>
                <a:srgbClr val="DBE3F3">
                  <a:alpha val="96863"/>
                </a:srgbClr>
              </a:clrFrom>
              <a:clrTo>
                <a:srgbClr val="DBE3F3">
                  <a:alpha val="0"/>
                </a:srgbClr>
              </a:clrTo>
            </a:clrChange>
            <a:extLst>
              <a:ext uri="{28A0092B-C50C-407E-A947-70E740481C1C}">
                <a14:useLocalDpi xmlns=""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 xmlns:p14="http://schemas.microsoft.com/office/powerpoint/2010/main" val="5183793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 xmlns:p14="http://schemas.microsoft.com/office/powerpoint/2010/main" val="36014566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 xmlns:p14="http://schemas.microsoft.com/office/powerpoint/2010/main" val="339338774"/>
      </p:ext>
    </p:extLst>
  </p:cSld>
  <p:clrMapOvr>
    <a:masterClrMapping/>
  </p:clrMapOvr>
  <p:extLst mod="1">
    <p:ext uri="{DCECCB84-F9BA-43D5-87BE-67443E8EF086}">
      <p15:sldGuideLst xmlns=""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pic>
        <p:nvPicPr>
          <p:cNvPr id="1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4" cstate="print">
            <a:extLst>
              <a:ext uri="{96DAC541-7B7A-43D3-8B79-37D633B846F1}">
                <asvg:svgBlip xmlns="" xmlns:asvg="http://schemas.microsoft.com/office/drawing/2016/SVG/main" r:embed="rId5"/>
              </a:ext>
            </a:extLst>
          </a:blip>
          <a:srcRect l="81836" t="-4713" b="16530"/>
          <a:stretch/>
        </p:blipFill>
        <p:spPr>
          <a:xfrm>
            <a:off x="11547793" y="188640"/>
            <a:ext cx="424356" cy="459624"/>
          </a:xfrm>
          <a:prstGeom prst="rect">
            <a:avLst/>
          </a:prstGeom>
        </p:spPr>
      </p:pic>
    </p:spTree>
    <p:extLst>
      <p:ext uri="{BB962C8B-B14F-4D97-AF65-F5344CB8AC3E}">
        <p14:creationId xmlns="" xmlns:p14="http://schemas.microsoft.com/office/powerpoint/2010/main" val="30768037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nvGraphicFramePr>
        <p:xfrm>
          <a:off x="0" y="0"/>
          <a:ext cx="195385" cy="158750"/>
        </p:xfrm>
        <a:graphic>
          <a:graphicData uri="http://schemas.openxmlformats.org/presentationml/2006/ole">
            <p:oleObj spid="_x0000_s1046" name="think-cell Slide" r:id="rId4"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a:t>Click to edit Master title style</a:t>
            </a:r>
          </a:p>
        </p:txBody>
      </p:sp>
    </p:spTree>
    <p:extLst>
      <p:ext uri="{BB962C8B-B14F-4D97-AF65-F5344CB8AC3E}">
        <p14:creationId xmlns="" xmlns:p14="http://schemas.microsoft.com/office/powerpoint/2010/main" val="3223830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Digital</a:t>
            </a:r>
            <a:r>
              <a:rPr lang="en-US" sz="800" kern="0" baseline="0" dirty="0">
                <a:solidFill>
                  <a:srgbClr val="00458D"/>
                </a:solidFill>
                <a:latin typeface="+mj-lt"/>
                <a:cs typeface="Arial" panose="020B0604020202020204" pitchFamily="34" charset="0"/>
              </a:rPr>
              <a:t> for BSLMF- Capgemini’ Proposal</a:t>
            </a:r>
            <a:r>
              <a:rPr lang="en-US" sz="800" kern="0" dirty="0">
                <a:solidFill>
                  <a:srgbClr val="00458D"/>
                </a:solidFill>
                <a:latin typeface="+mj-lt"/>
                <a:cs typeface="Arial" panose="020B0604020202020204" pitchFamily="34" charset="0"/>
              </a:rPr>
              <a:t> | December</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32180858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4" y="2"/>
          <a:ext cx="180998" cy="143985"/>
        </p:xfrm>
        <a:graphic>
          <a:graphicData uri="http://schemas.openxmlformats.org/presentationml/2006/ole">
            <p:oleObj spid="_x0000_s2070" name="think-cell Slide" r:id="rId5"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p:custDataLst>
              <p:tags r:id="rId3"/>
            </p:custDataLst>
          </p:nvPr>
        </p:nvSpPr>
        <p:spPr>
          <a:xfrm>
            <a:off x="420082" y="1495426"/>
            <a:ext cx="11351846" cy="4772025"/>
          </a:xfrm>
        </p:spPr>
        <p:txBody>
          <a:bodyPr/>
          <a:lstStyle>
            <a:lvl1pPr>
              <a:defRPr b="0"/>
            </a:lvl1pPr>
            <a:lvl2pPr marL="457200" indent="-228600">
              <a:defRPr/>
            </a:lvl2pPr>
            <a:lvl3pPr marL="685800" indent="-228600">
              <a:defRPr/>
            </a:lvl3pPr>
            <a:lvl4pPr>
              <a:defRPr/>
            </a:lvl4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TextBox 4"/>
          <p:cNvSpPr txBox="1"/>
          <p:nvPr userDrawn="1"/>
        </p:nvSpPr>
        <p:spPr>
          <a:xfrm>
            <a:off x="9220200" y="304800"/>
            <a:ext cx="1752600" cy="369332"/>
          </a:xfrm>
          <a:prstGeom prst="rect">
            <a:avLst/>
          </a:prstGeom>
          <a:solidFill>
            <a:srgbClr val="FFC000"/>
          </a:solidFill>
        </p:spPr>
        <p:txBody>
          <a:bodyPr wrap="square" rtlCol="0">
            <a:spAutoFit/>
          </a:bodyPr>
          <a:lstStyle/>
          <a:p>
            <a:pPr algn="ctr"/>
            <a:r>
              <a:rPr lang="en-US" dirty="0" smtClean="0">
                <a:solidFill>
                  <a:prstClr val="black"/>
                </a:solidFill>
              </a:rPr>
              <a:t>Practice</a:t>
            </a:r>
            <a:endParaRPr lang="en-US" dirty="0">
              <a:solidFill>
                <a:prstClr val="black"/>
              </a:solidFill>
            </a:endParaRPr>
          </a:p>
        </p:txBody>
      </p:sp>
    </p:spTree>
    <p:extLst>
      <p:ext uri="{BB962C8B-B14F-4D97-AF65-F5344CB8AC3E}">
        <p14:creationId xmlns="" xmlns:p14="http://schemas.microsoft.com/office/powerpoint/2010/main" val="28495299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prstClr val="black"/>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rgbClr val="5B9BD5"/>
                </a:solidFill>
              </a:rPr>
              <a:t>the Collaborative Business Experience™</a:t>
            </a:r>
            <a:r>
              <a:rPr lang="en-US" sz="900" dirty="0">
                <a:solidFill>
                  <a:prstClr val="black"/>
                </a:solidFill>
              </a:rPr>
              <a:t>, and draws on </a:t>
            </a:r>
            <a:r>
              <a:rPr lang="en-US" sz="900" dirty="0">
                <a:solidFill>
                  <a:srgbClr val="5B9BD5"/>
                </a:solidFill>
              </a:rPr>
              <a:t>Rightshore</a:t>
            </a:r>
            <a:r>
              <a:rPr lang="en-US" sz="900" baseline="30000" dirty="0">
                <a:solidFill>
                  <a:srgbClr val="5B9BD5"/>
                </a:solidFill>
              </a:rPr>
              <a:t>®</a:t>
            </a:r>
            <a:r>
              <a:rPr lang="en-US" sz="900" dirty="0">
                <a:solidFill>
                  <a:prstClr val="black"/>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rgbClr val="5B9BD5"/>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prstClr val="black"/>
                </a:solidFill>
              </a:rPr>
              <a:t>Learn more about us at</a:t>
            </a:r>
          </a:p>
          <a:p>
            <a:pPr algn="just">
              <a:lnSpc>
                <a:spcPts val="1200"/>
              </a:lnSpc>
            </a:pPr>
            <a:r>
              <a:rPr lang="en-US" sz="1400" dirty="0">
                <a:solidFill>
                  <a:srgbClr val="ED7D31"/>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dirty="0">
                <a:solidFill>
                  <a:prstClr val="white"/>
                </a:solidFill>
                <a:cs typeface="Arial"/>
              </a:rPr>
              <a:t>This message contains information that may be privileged or confidential and is the property of the Capgemini Group.</a:t>
            </a:r>
            <a:br>
              <a:rPr lang="en-US" sz="800" dirty="0">
                <a:solidFill>
                  <a:prstClr val="white"/>
                </a:solidFill>
                <a:cs typeface="Arial"/>
              </a:rPr>
            </a:br>
            <a:r>
              <a:rPr lang="en-US" sz="800" dirty="0">
                <a:solidFill>
                  <a:prstClr val="white"/>
                </a:solidFill>
                <a:latin typeface="Arial"/>
                <a:cs typeface="Arial"/>
              </a:rPr>
              <a:t>Copyright © 2017 Capgemini. All rights reserved.</a:t>
            </a:r>
          </a:p>
          <a:p>
            <a:pPr defTabSz="957756">
              <a:spcAft>
                <a:spcPts val="600"/>
              </a:spcAft>
              <a:defRPr/>
            </a:pPr>
            <a:r>
              <a:rPr lang="en-US" sz="800" dirty="0">
                <a:solidFill>
                  <a:prstClr val="white"/>
                </a:solidFill>
                <a:latin typeface="Arial"/>
                <a:cs typeface="Arial"/>
              </a:rPr>
              <a:t>Rightshore</a:t>
            </a:r>
            <a:r>
              <a:rPr lang="en-US" sz="800" baseline="30000" dirty="0">
                <a:solidFill>
                  <a:prstClr val="white"/>
                </a:solidFill>
                <a:latin typeface="Arial"/>
                <a:cs typeface="Arial"/>
              </a:rPr>
              <a:t>®</a:t>
            </a:r>
            <a:r>
              <a:rPr lang="en-US" sz="800" dirty="0">
                <a:solidFill>
                  <a:prstClr val="white"/>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solidFill>
                  <a:prstClr val="black"/>
                </a:solidFill>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pic>
        <p:nvPicPr>
          <p:cNvPr id="29" name="Picture 28"/>
          <p:cNvPicPr>
            <a:picLocks noChangeAspect="1"/>
          </p:cNvPicPr>
          <p:nvPr userDrawn="1"/>
        </p:nvPicPr>
        <p:blipFill>
          <a:blip r:embed="rId15" cstate="print">
            <a:extLst>
              <a:ext uri="{28A0092B-C50C-407E-A947-70E740481C1C}">
                <a14:useLocalDpi xmlns=""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 xmlns:p14="http://schemas.microsoft.com/office/powerpoint/2010/main" val="8774851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cSld name="Title Slide 1">
    <p:bg>
      <p:bgPr>
        <a:gradFill>
          <a:gsLst>
            <a:gs pos="0">
              <a:schemeClr val="bg2">
                <a:tint val="93000"/>
                <a:satMod val="150000"/>
                <a:shade val="98000"/>
                <a:lumMod val="102000"/>
              </a:schemeClr>
            </a:gs>
            <a:gs pos="50000">
              <a:schemeClr val="bg2">
                <a:tint val="98000"/>
                <a:satMod val="130000"/>
                <a:shade val="90000"/>
                <a:lumMod val="103000"/>
              </a:schemeClr>
            </a:gs>
            <a:gs pos="100000">
              <a:schemeClr val="bg2">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8" cstate="print"/>
          <a:srcRect l="240" t="25" r="260" b="533"/>
          <a:stretch>
            <a:fillRect/>
          </a:stretch>
        </p:blipFill>
        <p:spPr>
          <a:xfrm>
            <a:off x="1" y="1324100"/>
            <a:ext cx="12192000" cy="5533901"/>
          </a:xfrm>
          <a:prstGeom prst="rect">
            <a:avLst/>
          </a:prstGeom>
        </p:spPr>
      </p:pic>
      <p:sp>
        <p:nvSpPr>
          <p:cNvPr id="18" name="Rectangle 17"/>
          <p:cNvSpPr/>
          <p:nvPr userDrawn="1">
            <p:custDataLst>
              <p:tags r:id="rId2"/>
            </p:custDataLst>
          </p:nvPr>
        </p:nvSpPr>
        <p:spPr>
          <a:xfrm>
            <a:off x="1" y="6400877"/>
            <a:ext cx="12192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9127" tIns="39564" rIns="79127" bIns="39564" rtlCol="0" anchor="ctr"/>
          <a:lstStyle/>
          <a:p>
            <a:pPr algn="ctr"/>
            <a:endParaRPr lang="en-US" sz="1265" dirty="0" smtClean="0">
              <a:solidFill>
                <a:prstClr val="white"/>
              </a:solidFill>
            </a:endParaRPr>
          </a:p>
        </p:txBody>
      </p:sp>
      <p:sp>
        <p:nvSpPr>
          <p:cNvPr id="17" name="Rectangle 7"/>
          <p:cNvSpPr/>
          <p:nvPr userDrawn="1">
            <p:custDataLst>
              <p:tags r:id="rId3"/>
            </p:custDataLst>
          </p:nvPr>
        </p:nvSpPr>
        <p:spPr bwMode="auto">
          <a:xfrm>
            <a:off x="-2524" y="3"/>
            <a:ext cx="12194527"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1153" tIns="40498" rIns="31153" bIns="40498" rtlCol="0" anchor="ctr"/>
          <a:lstStyle/>
          <a:p>
            <a:pPr algn="ctr"/>
            <a:endParaRPr lang="en-US" sz="904" dirty="0" smtClean="0">
              <a:solidFill>
                <a:prstClr val="white"/>
              </a:solidFill>
              <a:latin typeface="Arial"/>
              <a:cs typeface="Arial"/>
            </a:endParaRPr>
          </a:p>
        </p:txBody>
      </p:sp>
      <p:graphicFrame>
        <p:nvGraphicFramePr>
          <p:cNvPr id="5" name="Object 4" hidden="1"/>
          <p:cNvGraphicFramePr>
            <a:graphicFrameLocks noChangeAspect="1"/>
          </p:cNvGraphicFramePr>
          <p:nvPr/>
        </p:nvGraphicFramePr>
        <p:xfrm>
          <a:off x="3" y="2"/>
          <a:ext cx="195384" cy="158750"/>
        </p:xfrm>
        <a:graphic>
          <a:graphicData uri="http://schemas.openxmlformats.org/presentationml/2006/ole">
            <p:oleObj spid="_x0000_s3094" name="think-cell Slide" r:id="rId9"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0" cstate="email"/>
          <a:srcRect/>
          <a:stretch>
            <a:fillRect/>
          </a:stretch>
        </p:blipFill>
        <p:spPr bwMode="auto">
          <a:xfrm>
            <a:off x="8085894" y="6520697"/>
            <a:ext cx="3694062" cy="239021"/>
          </a:xfrm>
          <a:prstGeom prst="rect">
            <a:avLst/>
          </a:prstGeom>
          <a:noFill/>
        </p:spPr>
      </p:pic>
      <p:sp>
        <p:nvSpPr>
          <p:cNvPr id="2" name="Title 1"/>
          <p:cNvSpPr>
            <a:spLocks noGrp="1"/>
          </p:cNvSpPr>
          <p:nvPr>
            <p:ph type="ctrTitle" hasCustomPrompt="1"/>
            <p:custDataLst>
              <p:tags r:id="rId5"/>
            </p:custDataLst>
          </p:nvPr>
        </p:nvSpPr>
        <p:spPr>
          <a:xfrm>
            <a:off x="1" y="2256613"/>
            <a:ext cx="5588533" cy="2261632"/>
          </a:xfrm>
        </p:spPr>
        <p:txBody>
          <a:bodyPr lIns="241340" tIns="34477" rIns="34477" bIns="34477"/>
          <a:lstStyle>
            <a:lvl1pPr algn="l">
              <a:lnSpc>
                <a:spcPct val="100000"/>
              </a:lnSpc>
              <a:defRPr sz="3072" b="0">
                <a:solidFill>
                  <a:schemeClr val="tx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1" y="4551798"/>
            <a:ext cx="5589206" cy="947751"/>
          </a:xfrm>
        </p:spPr>
        <p:txBody>
          <a:bodyPr lIns="241340" tIns="34477" rIns="34477" bIns="34477"/>
          <a:lstStyle>
            <a:lvl1pPr marL="0" indent="0" algn="l">
              <a:lnSpc>
                <a:spcPct val="100000"/>
              </a:lnSpc>
              <a:buNone/>
              <a:defRPr sz="2078" b="0">
                <a:solidFill>
                  <a:schemeClr val="tx1"/>
                </a:solidFill>
                <a:latin typeface="+mn-lt"/>
              </a:defRPr>
            </a:lvl1pPr>
            <a:lvl2pPr marL="430822" indent="0" algn="ctr">
              <a:buNone/>
              <a:defRPr>
                <a:solidFill>
                  <a:schemeClr val="tx1">
                    <a:tint val="75000"/>
                  </a:schemeClr>
                </a:solidFill>
              </a:defRPr>
            </a:lvl2pPr>
            <a:lvl3pPr marL="861643" indent="0" algn="ctr">
              <a:buNone/>
              <a:defRPr>
                <a:solidFill>
                  <a:schemeClr val="tx1">
                    <a:tint val="75000"/>
                  </a:schemeClr>
                </a:solidFill>
              </a:defRPr>
            </a:lvl3pPr>
            <a:lvl4pPr marL="1292465" indent="0" algn="ctr">
              <a:buNone/>
              <a:defRPr>
                <a:solidFill>
                  <a:schemeClr val="tx1">
                    <a:tint val="75000"/>
                  </a:schemeClr>
                </a:solidFill>
              </a:defRPr>
            </a:lvl4pPr>
            <a:lvl5pPr marL="1723287" indent="0" algn="ctr">
              <a:buNone/>
              <a:defRPr>
                <a:solidFill>
                  <a:schemeClr val="tx1">
                    <a:tint val="75000"/>
                  </a:schemeClr>
                </a:solidFill>
              </a:defRPr>
            </a:lvl5pPr>
            <a:lvl6pPr marL="2154108" indent="0" algn="ctr">
              <a:buNone/>
              <a:defRPr>
                <a:solidFill>
                  <a:schemeClr val="tx1">
                    <a:tint val="75000"/>
                  </a:schemeClr>
                </a:solidFill>
              </a:defRPr>
            </a:lvl6pPr>
            <a:lvl7pPr marL="2584930" indent="0" algn="ctr">
              <a:buNone/>
              <a:defRPr>
                <a:solidFill>
                  <a:schemeClr val="tx1">
                    <a:tint val="75000"/>
                  </a:schemeClr>
                </a:solidFill>
              </a:defRPr>
            </a:lvl7pPr>
            <a:lvl8pPr marL="3015752" indent="0" algn="ctr">
              <a:buNone/>
              <a:defRPr>
                <a:solidFill>
                  <a:schemeClr val="tx1">
                    <a:tint val="75000"/>
                  </a:schemeClr>
                </a:solidFill>
              </a:defRPr>
            </a:lvl8pPr>
            <a:lvl9pPr marL="3446574"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4" name="Picture 3"/>
          <p:cNvPicPr>
            <a:picLocks noChangeAspect="1"/>
          </p:cNvPicPr>
          <p:nvPr userDrawn="1"/>
        </p:nvPicPr>
        <p:blipFill>
          <a:blip r:embed="rId11" cstate="print"/>
          <a:stretch>
            <a:fillRect/>
          </a:stretch>
        </p:blipFill>
        <p:spPr>
          <a:xfrm>
            <a:off x="381000" y="94725"/>
            <a:ext cx="4592955" cy="1734075"/>
          </a:xfrm>
          <a:prstGeom prst="rect">
            <a:avLst/>
          </a:prstGeom>
        </p:spPr>
      </p:pic>
    </p:spTree>
    <p:extLst>
      <p:ext uri="{BB962C8B-B14F-4D97-AF65-F5344CB8AC3E}">
        <p14:creationId xmlns="" xmlns:p14="http://schemas.microsoft.com/office/powerpoint/2010/main" val="236187398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7" name="Rectangle 27">
            <a:hlinkClick r:id="rId2"/>
            <a:extLst>
              <a:ext uri="{FF2B5EF4-FFF2-40B4-BE49-F238E27FC236}">
                <a16:creationId xmlns="" xmlns:a16="http://schemas.microsoft.com/office/drawing/2014/main" id="{F376ABD1-4930-42EB-9A73-9A9C7C6BF2D3}"/>
              </a:ext>
            </a:extLst>
          </p:cNvPr>
          <p:cNvSpPr/>
          <p:nvPr userDrawn="1"/>
        </p:nvSpPr>
        <p:spPr>
          <a:xfrm>
            <a:off x="335360" y="6593920"/>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Digital</a:t>
            </a:r>
            <a:r>
              <a:rPr lang="en-US" sz="800" kern="0" baseline="0" dirty="0">
                <a:solidFill>
                  <a:srgbClr val="00458D"/>
                </a:solidFill>
                <a:latin typeface="+mj-lt"/>
                <a:cs typeface="Arial" panose="020B0604020202020204" pitchFamily="34" charset="0"/>
              </a:rPr>
              <a:t> for BSLMF- Capgemini’ Proposal</a:t>
            </a:r>
            <a:r>
              <a:rPr lang="en-US" sz="800" kern="0" dirty="0">
                <a:solidFill>
                  <a:srgbClr val="00458D"/>
                </a:solidFill>
                <a:latin typeface="+mj-lt"/>
                <a:cs typeface="Arial" panose="020B0604020202020204" pitchFamily="34" charset="0"/>
              </a:rPr>
              <a:t> | December</a:t>
            </a:r>
          </a:p>
        </p:txBody>
      </p:sp>
    </p:spTree>
    <p:extLst>
      <p:ext uri="{BB962C8B-B14F-4D97-AF65-F5344CB8AC3E}">
        <p14:creationId xmlns="" xmlns:p14="http://schemas.microsoft.com/office/powerpoint/2010/main" val="525831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368" y="6525344"/>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Digital</a:t>
            </a:r>
            <a:r>
              <a:rPr lang="en-US" sz="800" kern="0" baseline="0" dirty="0">
                <a:solidFill>
                  <a:srgbClr val="00458D"/>
                </a:solidFill>
                <a:latin typeface="+mj-lt"/>
                <a:cs typeface="Arial" panose="020B0604020202020204" pitchFamily="34" charset="0"/>
              </a:rPr>
              <a:t> for BSLMF- Capgemini’ Proposal</a:t>
            </a:r>
            <a:r>
              <a:rPr lang="en-US" sz="800" kern="0" dirty="0">
                <a:solidFill>
                  <a:srgbClr val="00458D"/>
                </a:solidFill>
                <a:latin typeface="+mj-lt"/>
                <a:cs typeface="Arial" panose="020B0604020202020204" pitchFamily="34" charset="0"/>
              </a:rPr>
              <a:t> | December</a:t>
            </a:r>
          </a:p>
        </p:txBody>
      </p:sp>
    </p:spTree>
    <p:extLst>
      <p:ext uri="{BB962C8B-B14F-4D97-AF65-F5344CB8AC3E}">
        <p14:creationId xmlns=""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dirty="0"/>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191344" y="6592119"/>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a:t>
            </a:r>
            <a:r>
              <a:rPr lang="en-US" sz="800" dirty="0" smtClean="0">
                <a:solidFill>
                  <a:schemeClr val="bg2">
                    <a:lumMod val="50000"/>
                  </a:schemeClr>
                </a:solidFill>
                <a:cs typeface="Arial" panose="020B0604020202020204" pitchFamily="34" charset="0"/>
              </a:rPr>
              <a:t>2018 </a:t>
            </a:r>
            <a:r>
              <a:rPr lang="en-US" sz="800" dirty="0">
                <a:solidFill>
                  <a:schemeClr val="bg2">
                    <a:lumMod val="50000"/>
                  </a:schemeClr>
                </a:solidFill>
                <a:cs typeface="Arial" panose="020B0604020202020204" pitchFamily="34" charset="0"/>
              </a:rPr>
              <a:t>Capgemini. All rights reserved.</a:t>
            </a:r>
          </a:p>
        </p:txBody>
      </p:sp>
    </p:spTree>
    <p:extLst>
      <p:ext uri="{BB962C8B-B14F-4D97-AF65-F5344CB8AC3E}">
        <p14:creationId xmlns="" xmlns:p14="http://schemas.microsoft.com/office/powerpoint/2010/main" val="3574778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35360"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Digital</a:t>
            </a:r>
            <a:r>
              <a:rPr lang="en-US" sz="800" kern="0" baseline="0" dirty="0">
                <a:solidFill>
                  <a:srgbClr val="00458D"/>
                </a:solidFill>
                <a:latin typeface="+mj-lt"/>
                <a:cs typeface="Arial" panose="020B0604020202020204" pitchFamily="34" charset="0"/>
              </a:rPr>
              <a:t> for BSLMF- Capgemini’ Proposal</a:t>
            </a:r>
            <a:r>
              <a:rPr lang="en-US" sz="800" kern="0" dirty="0">
                <a:solidFill>
                  <a:srgbClr val="00458D"/>
                </a:solidFill>
                <a:latin typeface="+mj-lt"/>
                <a:cs typeface="Arial" panose="020B0604020202020204" pitchFamily="34" charset="0"/>
              </a:rPr>
              <a:t> | December</a:t>
            </a:r>
          </a:p>
        </p:txBody>
      </p:sp>
    </p:spTree>
    <p:extLst>
      <p:ext uri="{BB962C8B-B14F-4D97-AF65-F5344CB8AC3E}">
        <p14:creationId xmlns="" xmlns:p14="http://schemas.microsoft.com/office/powerpoint/2010/main" val="2237467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Digital</a:t>
            </a:r>
            <a:r>
              <a:rPr lang="en-US" sz="800" kern="0" baseline="0" dirty="0">
                <a:solidFill>
                  <a:schemeClr val="bg1"/>
                </a:solidFill>
                <a:latin typeface="+mj-lt"/>
                <a:cs typeface="Arial" panose="020B0604020202020204" pitchFamily="34" charset="0"/>
              </a:rPr>
              <a:t> for BSLMF- Capgemini’ Proposal</a:t>
            </a:r>
            <a:r>
              <a:rPr lang="en-US" sz="800" kern="0" dirty="0">
                <a:solidFill>
                  <a:schemeClr val="bg1"/>
                </a:solidFill>
                <a:latin typeface="+mj-lt"/>
                <a:cs typeface="Arial" panose="020B0604020202020204" pitchFamily="34" charset="0"/>
              </a:rPr>
              <a:t> | December</a:t>
            </a:r>
          </a:p>
        </p:txBody>
      </p:sp>
    </p:spTree>
    <p:extLst>
      <p:ext uri="{BB962C8B-B14F-4D97-AF65-F5344CB8AC3E}">
        <p14:creationId xmlns="" xmlns:p14="http://schemas.microsoft.com/office/powerpoint/2010/main" val="25833236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21" Type="http://schemas.openxmlformats.org/officeDocument/2006/relationships/slideLayout" Target="../slideLayouts/slideLayout24.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24" Type="http://schemas.openxmlformats.org/officeDocument/2006/relationships/image" Target="../media/image4.svg"/><Relationship Id="rId5" Type="http://schemas.openxmlformats.org/officeDocument/2006/relationships/slideLayout" Target="../slideLayouts/slideLayout8.xml"/><Relationship Id="rId15" Type="http://schemas.openxmlformats.org/officeDocument/2006/relationships/slideLayout" Target="../slideLayouts/slideLayout18.xml"/><Relationship Id="rId23" Type="http://schemas.openxmlformats.org/officeDocument/2006/relationships/image" Target="../media/image3.png"/><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hyperlink" Target="https://www.capgemini.com/optimize-your-business-and-it-operations" TargetMode="Externa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image" Target="../media/image4.svg"/><Relationship Id="rId5" Type="http://schemas.openxmlformats.org/officeDocument/2006/relationships/slideLayout" Target="../slideLayouts/slideLayout29.xml"/><Relationship Id="rId10" Type="http://schemas.openxmlformats.org/officeDocument/2006/relationships/image" Target="../media/image3.png"/><Relationship Id="rId4" Type="http://schemas.openxmlformats.org/officeDocument/2006/relationships/slideLayout" Target="../slideLayouts/slideLayout28.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image" Target="../media/image3.png"/><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theme" Target="../theme/theme5.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21" r:id="rId1"/>
    <p:sldLayoutId id="2147483666" r:id="rId2"/>
    <p:sldLayoutId id="2147483720" r:id="rId3"/>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l="81836" t="-4713" b="16530"/>
          <a:stretch/>
        </p:blipFill>
        <p:spPr>
          <a:xfrm>
            <a:off x="11547793" y="188640"/>
            <a:ext cx="424356" cy="459624"/>
          </a:xfrm>
          <a:prstGeom prst="rect">
            <a:avLst/>
          </a:prstGeom>
        </p:spPr>
      </p:pic>
    </p:spTree>
    <p:extLst>
      <p:ext uri="{BB962C8B-B14F-4D97-AF65-F5344CB8AC3E}">
        <p14:creationId xmlns="" xmlns:p14="http://schemas.microsoft.com/office/powerpoint/2010/main" val="3731682138"/>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3" cstate="print">
            <a:extLst>
              <a:ext uri="{96DAC541-7B7A-43D3-8B79-37D633B846F1}">
                <asvg:svgBlip xmlns="" xmlns:asvg="http://schemas.microsoft.com/office/drawing/2016/SVG/main" r:embed="rId24"/>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Tree>
    <p:extLst>
      <p:ext uri="{BB962C8B-B14F-4D97-AF65-F5344CB8AC3E}">
        <p14:creationId xmlns=""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672" r:id="rId1"/>
    <p:sldLayoutId id="2147483811" r:id="rId2"/>
    <p:sldLayoutId id="2147483781" r:id="rId3"/>
    <p:sldLayoutId id="2147483780" r:id="rId4"/>
    <p:sldLayoutId id="2147483779" r:id="rId5"/>
    <p:sldLayoutId id="2147483778" r:id="rId6"/>
    <p:sldLayoutId id="2147483733" r:id="rId7"/>
    <p:sldLayoutId id="2147483734" r:id="rId8"/>
    <p:sldLayoutId id="2147483735" r:id="rId9"/>
    <p:sldLayoutId id="2147483736" r:id="rId10"/>
    <p:sldLayoutId id="2147483785" r:id="rId11"/>
    <p:sldLayoutId id="2147483737" r:id="rId12"/>
    <p:sldLayoutId id="2147483738" r:id="rId13"/>
    <p:sldLayoutId id="2147483739" r:id="rId14"/>
    <p:sldLayoutId id="2147483740" r:id="rId15"/>
    <p:sldLayoutId id="2147483794" r:id="rId16"/>
    <p:sldLayoutId id="2147483793" r:id="rId17"/>
    <p:sldLayoutId id="2147483792" r:id="rId18"/>
    <p:sldLayoutId id="2147483787" r:id="rId19"/>
    <p:sldLayoutId id="2147483813" r:id="rId20"/>
    <p:sldLayoutId id="2147483825" r:id="rId21"/>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10" cstate="print">
            <a:extLst>
              <a:ext uri="{96DAC541-7B7A-43D3-8B79-37D633B846F1}">
                <asvg:svgBlip xmlns="" xmlns:asvg="http://schemas.microsoft.com/office/drawing/2016/SVG/main" r:embed="rId1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
        <p:nvSpPr>
          <p:cNvPr id="32" name="Rectangle 27">
            <a:hlinkClick r:id="rId1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Digital</a:t>
            </a:r>
            <a:r>
              <a:rPr lang="en-US" sz="800" kern="0" baseline="0" dirty="0">
                <a:solidFill>
                  <a:srgbClr val="00458D"/>
                </a:solidFill>
                <a:latin typeface="+mj-lt"/>
                <a:cs typeface="Arial" panose="020B0604020202020204" pitchFamily="34" charset="0"/>
              </a:rPr>
              <a:t> for BSLMF- Capgemini’ Proposal</a:t>
            </a:r>
            <a:r>
              <a:rPr lang="en-US" sz="800" kern="0" dirty="0">
                <a:solidFill>
                  <a:srgbClr val="00458D"/>
                </a:solidFill>
                <a:latin typeface="+mj-lt"/>
                <a:cs typeface="Arial" panose="020B0604020202020204" pitchFamily="34" charset="0"/>
              </a:rPr>
              <a:t> | December</a:t>
            </a:r>
          </a:p>
        </p:txBody>
      </p:sp>
    </p:spTree>
    <p:extLst>
      <p:ext uri="{BB962C8B-B14F-4D97-AF65-F5344CB8AC3E}">
        <p14:creationId xmlns=""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
        <p:nvSpPr>
          <p:cNvPr id="6" name="Retângulo 43">
            <a:extLst>
              <a:ext uri="{FF2B5EF4-FFF2-40B4-BE49-F238E27FC236}">
                <a16:creationId xmlns="" xmlns:a16="http://schemas.microsoft.com/office/drawing/2014/main" id="{834ADCB4-BFB1-450D-8F6D-64217F4CD92C}"/>
              </a:ext>
            </a:extLst>
          </p:cNvPr>
          <p:cNvSpPr/>
          <p:nvPr userDrawn="1"/>
        </p:nvSpPr>
        <p:spPr>
          <a:xfrm>
            <a:off x="9067800" y="6555758"/>
            <a:ext cx="2223686" cy="219456"/>
          </a:xfrm>
          <a:prstGeom prst="rect">
            <a:avLst/>
          </a:prstGeom>
        </p:spPr>
        <p:txBody>
          <a:bodyPr wrap="none" lIns="0" tIns="0" rIns="0" bIns="0" anchor="ctr">
            <a:noAutofit/>
          </a:bodyPr>
          <a:lstStyle/>
          <a:p>
            <a:r>
              <a:rPr lang="en-US" sz="800" dirty="0">
                <a:solidFill>
                  <a:prstClr val="black"/>
                </a:solidFill>
                <a:cs typeface="Arial" panose="020B0604020202020204" pitchFamily="34" charset="0"/>
              </a:rPr>
              <a:t>© 2017 Capgemini. All rights reserved.</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12" cstate="print">
            <a:extLst>
              <a:ext uri="{96DAC541-7B7A-43D3-8B79-37D633B846F1}">
                <asvg:svgBlip xmlns="" xmlns:asvg="http://schemas.microsoft.com/office/drawing/2016/SVG/main" r:embed="rId14"/>
              </a:ext>
            </a:extLst>
          </a:blip>
          <a:srcRect l="81836" t="-4713" b="16530"/>
          <a:stretch/>
        </p:blipFill>
        <p:spPr>
          <a:xfrm>
            <a:off x="11547793" y="188640"/>
            <a:ext cx="424356" cy="459624"/>
          </a:xfrm>
          <a:prstGeom prst="rect">
            <a:avLst/>
          </a:prstGeom>
        </p:spPr>
      </p:pic>
    </p:spTree>
    <p:extLst>
      <p:ext uri="{BB962C8B-B14F-4D97-AF65-F5344CB8AC3E}">
        <p14:creationId xmlns="" xmlns:p14="http://schemas.microsoft.com/office/powerpoint/2010/main" val="3367749775"/>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notesSlide" Target="../notesSlides/notesSlide1.xml"/><Relationship Id="rId4"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nvGraphicFramePr>
        <p:xfrm>
          <a:off x="1087827" y="2"/>
          <a:ext cx="160519" cy="158750"/>
        </p:xfrm>
        <a:graphic>
          <a:graphicData uri="http://schemas.openxmlformats.org/presentationml/2006/ole">
            <p:oleObj spid="_x0000_s4118" name="think-cell Slide" r:id="rId6" imgW="360" imgH="360" progId="">
              <p:embed/>
            </p:oleObj>
          </a:graphicData>
        </a:graphic>
      </p:graphicFrame>
      <p:sp>
        <p:nvSpPr>
          <p:cNvPr id="10" name="Title 9"/>
          <p:cNvSpPr>
            <a:spLocks noGrp="1"/>
          </p:cNvSpPr>
          <p:nvPr>
            <p:ph type="ctrTitle"/>
            <p:custDataLst>
              <p:tags r:id="rId2"/>
            </p:custDataLst>
          </p:nvPr>
        </p:nvSpPr>
        <p:spPr>
          <a:xfrm>
            <a:off x="381240" y="2754421"/>
            <a:ext cx="5577055" cy="2261632"/>
          </a:xfrm>
        </p:spPr>
        <p:txBody>
          <a:bodyPr/>
          <a:lstStyle/>
          <a:p>
            <a:r>
              <a:rPr lang="en-US" sz="2169" dirty="0"/>
              <a:t>Capgemini Proposal for </a:t>
            </a:r>
            <a:br>
              <a:rPr lang="en-US" sz="2169" dirty="0"/>
            </a:br>
            <a:r>
              <a:rPr lang="en-US" sz="2169" dirty="0"/>
              <a:t/>
            </a:r>
            <a:br>
              <a:rPr lang="en-US" sz="2169" dirty="0"/>
            </a:br>
            <a:r>
              <a:rPr lang="en-US" sz="2169" b="1" dirty="0" smtClean="0"/>
              <a:t>XXXX</a:t>
            </a:r>
            <a:endParaRPr lang="en-US" sz="2169" dirty="0"/>
          </a:p>
        </p:txBody>
      </p:sp>
      <p:sp>
        <p:nvSpPr>
          <p:cNvPr id="13" name="Subtitle 12"/>
          <p:cNvSpPr>
            <a:spLocks noGrp="1"/>
          </p:cNvSpPr>
          <p:nvPr>
            <p:ph type="subTitle" idx="1"/>
            <p:custDataLst>
              <p:tags r:id="rId3"/>
            </p:custDataLst>
          </p:nvPr>
        </p:nvSpPr>
        <p:spPr>
          <a:xfrm>
            <a:off x="1318975" y="5376850"/>
            <a:ext cx="4591816" cy="947751"/>
          </a:xfrm>
        </p:spPr>
        <p:txBody>
          <a:bodyPr/>
          <a:lstStyle/>
          <a:p>
            <a:r>
              <a:rPr lang="en-US" dirty="0" smtClean="0"/>
              <a:t>Capgemini </a:t>
            </a:r>
            <a:r>
              <a:rPr lang="en-US" dirty="0" err="1" smtClean="0"/>
              <a:t>XX_entityName</a:t>
            </a:r>
            <a:r>
              <a:rPr lang="en-US" dirty="0" smtClean="0"/>
              <a:t>	</a:t>
            </a:r>
          </a:p>
          <a:p>
            <a:r>
              <a:rPr lang="en-US" dirty="0" err="1" smtClean="0"/>
              <a:t>XX_Date</a:t>
            </a:r>
            <a:endParaRPr lang="en-US" dirty="0"/>
          </a:p>
        </p:txBody>
      </p:sp>
    </p:spTree>
    <p:extLst>
      <p:ext uri="{BB962C8B-B14F-4D97-AF65-F5344CB8AC3E}">
        <p14:creationId xmlns="" xmlns:p14="http://schemas.microsoft.com/office/powerpoint/2010/main" val="3354794498"/>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07988" y="404813"/>
            <a:ext cx="6477232" cy="431899"/>
          </a:xfrm>
        </p:spPr>
        <p:txBody>
          <a:bodyPr>
            <a:normAutofit/>
          </a:bodyPr>
          <a:lstStyle/>
          <a:p>
            <a:pPr algn="ctr"/>
            <a:r>
              <a:rPr lang="en-US" sz="2000" dirty="0" smtClean="0">
                <a:latin typeface="Bookman Old Style" pitchFamily="18" charset="0"/>
              </a:rPr>
              <a:t>Block Chain Use Case – Securities Settlement</a:t>
            </a:r>
            <a:endParaRPr lang="en-US" sz="2000" dirty="0"/>
          </a:p>
        </p:txBody>
      </p:sp>
      <p:graphicFrame>
        <p:nvGraphicFramePr>
          <p:cNvPr id="18" name="Table 17"/>
          <p:cNvGraphicFramePr>
            <a:graphicFrameLocks noGrp="1"/>
          </p:cNvGraphicFramePr>
          <p:nvPr/>
        </p:nvGraphicFramePr>
        <p:xfrm>
          <a:off x="335360" y="1679208"/>
          <a:ext cx="11665296" cy="4846136"/>
        </p:xfrm>
        <a:graphic>
          <a:graphicData uri="http://schemas.openxmlformats.org/drawingml/2006/table">
            <a:tbl>
              <a:tblPr firstRow="1" bandRow="1">
                <a:tableStyleId>{5940675A-B579-460E-94D1-54222C63F5DA}</a:tableStyleId>
              </a:tblPr>
              <a:tblGrid>
                <a:gridCol w="5832648"/>
                <a:gridCol w="5832648"/>
              </a:tblGrid>
              <a:tr h="467497">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latin typeface="Bookman Old Style" pitchFamily="18" charset="0"/>
                        </a:rPr>
                        <a:t>Current Functional Process Flow</a:t>
                      </a:r>
                      <a:endParaRPr lang="en-US" dirty="0"/>
                    </a:p>
                  </a:txBody>
                  <a:tcPr/>
                </a:tc>
                <a:tc hMerge="1">
                  <a:txBody>
                    <a:bodyPr/>
                    <a:lstStyle/>
                    <a:p>
                      <a:endParaRPr lang="en-US"/>
                    </a:p>
                  </a:txBody>
                  <a:tcPr/>
                </a:tc>
              </a:tr>
              <a:tr h="4378639">
                <a:tc>
                  <a:txBody>
                    <a:bodyPr/>
                    <a:lstStyle/>
                    <a:p>
                      <a:pPr marL="228600" indent="-228600">
                        <a:buAutoNum type="arabicPeriod"/>
                      </a:pPr>
                      <a:r>
                        <a:rPr lang="en-US" sz="1600" dirty="0" smtClean="0">
                          <a:solidFill>
                            <a:schemeClr val="tx1"/>
                          </a:solidFill>
                          <a:latin typeface="Bookman Old Style" pitchFamily="18" charset="0"/>
                        </a:rPr>
                        <a:t>Investors initiates the deal (Buy/ sell of securities)</a:t>
                      </a:r>
                    </a:p>
                    <a:p>
                      <a:pPr marL="228600" indent="-228600">
                        <a:buAutoNum type="arabicPeriod"/>
                      </a:pPr>
                      <a:r>
                        <a:rPr lang="en-US" sz="1600" dirty="0" smtClean="0">
                          <a:solidFill>
                            <a:schemeClr val="tx1"/>
                          </a:solidFill>
                          <a:latin typeface="Bookman Old Style" pitchFamily="18" charset="0"/>
                        </a:rPr>
                        <a:t>Deal executed on the exchange.</a:t>
                      </a:r>
                    </a:p>
                    <a:p>
                      <a:pPr marL="228600" indent="-228600">
                        <a:buAutoNum type="arabicPeriod"/>
                      </a:pPr>
                      <a:r>
                        <a:rPr lang="en-US" sz="1600" dirty="0" smtClean="0">
                          <a:solidFill>
                            <a:schemeClr val="tx1"/>
                          </a:solidFill>
                          <a:latin typeface="Bookman Old Style" pitchFamily="18" charset="0"/>
                        </a:rPr>
                        <a:t>Exchange informs clearing corporation as well as investors (buyer and seller of security)</a:t>
                      </a:r>
                    </a:p>
                    <a:p>
                      <a:pPr marL="228600" indent="-228600">
                        <a:buAutoNum type="arabicPeriod"/>
                      </a:pPr>
                      <a:r>
                        <a:rPr lang="en-US" sz="1600" dirty="0" smtClean="0">
                          <a:solidFill>
                            <a:schemeClr val="tx1"/>
                          </a:solidFill>
                          <a:latin typeface="Bookman Old Style" pitchFamily="18" charset="0"/>
                        </a:rPr>
                        <a:t>Investors informs respective custodians of the trade</a:t>
                      </a:r>
                    </a:p>
                    <a:p>
                      <a:pPr marL="228600" indent="-228600">
                        <a:buAutoNum type="arabicPeriod"/>
                      </a:pPr>
                      <a:r>
                        <a:rPr lang="en-US" sz="1600" dirty="0" smtClean="0">
                          <a:solidFill>
                            <a:schemeClr val="tx1"/>
                          </a:solidFill>
                          <a:latin typeface="Bookman Old Style" pitchFamily="18" charset="0"/>
                        </a:rPr>
                        <a:t>Custodians (custodian of buyer and custodian of seller) confirms the trade details </a:t>
                      </a:r>
                    </a:p>
                    <a:p>
                      <a:pPr marL="228600" indent="-228600">
                        <a:buAutoNum type="arabicPeriod"/>
                      </a:pPr>
                      <a:r>
                        <a:rPr lang="en-US" sz="1600" dirty="0" smtClean="0">
                          <a:solidFill>
                            <a:schemeClr val="tx1"/>
                          </a:solidFill>
                          <a:latin typeface="Bookman Old Style" pitchFamily="18" charset="0"/>
                        </a:rPr>
                        <a:t>Custodian , Clearing house and Clearing banks performs the necessary activities for securities settlement and fund settlement. </a:t>
                      </a:r>
                    </a:p>
                    <a:p>
                      <a:pPr marL="228600" indent="-228600">
                        <a:buAutoNum type="arabicPeriod"/>
                      </a:pPr>
                      <a:r>
                        <a:rPr lang="en-US" sz="1600" dirty="0" smtClean="0">
                          <a:solidFill>
                            <a:schemeClr val="tx1"/>
                          </a:solidFill>
                          <a:latin typeface="Bookman Old Style" pitchFamily="18" charset="0"/>
                        </a:rPr>
                        <a:t>Custodian confirms receipt of securities and receipt of funds with their respective clients.</a:t>
                      </a:r>
                    </a:p>
                  </a:txBody>
                  <a:tcPr/>
                </a:tc>
                <a:tc>
                  <a:txBody>
                    <a:bodyPr/>
                    <a:lstStyle/>
                    <a:p>
                      <a:endParaRPr lang="en-US" dirty="0"/>
                    </a:p>
                  </a:txBody>
                  <a:tcPr/>
                </a:tc>
              </a:tr>
            </a:tbl>
          </a:graphicData>
        </a:graphic>
      </p:graphicFrame>
      <p:sp>
        <p:nvSpPr>
          <p:cNvPr id="19" name="Rectangle 18"/>
          <p:cNvSpPr/>
          <p:nvPr/>
        </p:nvSpPr>
        <p:spPr>
          <a:xfrm>
            <a:off x="6744072" y="2348880"/>
            <a:ext cx="100811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Bookman Old Style" pitchFamily="18" charset="0"/>
              </a:rPr>
              <a:t>Investor</a:t>
            </a:r>
            <a:endParaRPr lang="en-US" sz="1200" dirty="0">
              <a:latin typeface="Bookman Old Style" pitchFamily="18" charset="0"/>
            </a:endParaRPr>
          </a:p>
        </p:txBody>
      </p:sp>
      <p:sp>
        <p:nvSpPr>
          <p:cNvPr id="20" name="Rectangle 19"/>
          <p:cNvSpPr/>
          <p:nvPr/>
        </p:nvSpPr>
        <p:spPr>
          <a:xfrm>
            <a:off x="9840416" y="4725144"/>
            <a:ext cx="1080120"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Bookman Old Style" pitchFamily="18" charset="0"/>
              </a:rPr>
              <a:t>Clearing Corporation</a:t>
            </a:r>
            <a:endParaRPr lang="en-US" sz="1200" dirty="0">
              <a:latin typeface="Bookman Old Style" pitchFamily="18" charset="0"/>
            </a:endParaRPr>
          </a:p>
        </p:txBody>
      </p:sp>
      <p:sp>
        <p:nvSpPr>
          <p:cNvPr id="22" name="Rectangle 21"/>
          <p:cNvSpPr/>
          <p:nvPr/>
        </p:nvSpPr>
        <p:spPr>
          <a:xfrm>
            <a:off x="9840416" y="2348880"/>
            <a:ext cx="100811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Bookman Old Style" pitchFamily="18" charset="0"/>
              </a:rPr>
              <a:t>Stock Exchange</a:t>
            </a:r>
            <a:endParaRPr lang="en-US" sz="1200" dirty="0">
              <a:latin typeface="Bookman Old Style" pitchFamily="18" charset="0"/>
            </a:endParaRPr>
          </a:p>
        </p:txBody>
      </p:sp>
      <p:sp>
        <p:nvSpPr>
          <p:cNvPr id="14" name="Rectangle 13"/>
          <p:cNvSpPr/>
          <p:nvPr/>
        </p:nvSpPr>
        <p:spPr>
          <a:xfrm>
            <a:off x="8328248" y="3429000"/>
            <a:ext cx="1080120"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Bookman Old Style" pitchFamily="18" charset="0"/>
              </a:rPr>
              <a:t>Custodian</a:t>
            </a:r>
            <a:endParaRPr lang="en-US" sz="1200" dirty="0">
              <a:latin typeface="Bookman Old Style" pitchFamily="18" charset="0"/>
            </a:endParaRPr>
          </a:p>
        </p:txBody>
      </p:sp>
      <p:cxnSp>
        <p:nvCxnSpPr>
          <p:cNvPr id="25" name="Straight Arrow Connector 24"/>
          <p:cNvCxnSpPr>
            <a:stCxn id="19" idx="3"/>
            <a:endCxn id="22" idx="1"/>
          </p:cNvCxnSpPr>
          <p:nvPr/>
        </p:nvCxnSpPr>
        <p:spPr>
          <a:xfrm>
            <a:off x="7752184" y="2600908"/>
            <a:ext cx="2088232"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2" name="Shape 31"/>
          <p:cNvCxnSpPr>
            <a:stCxn id="14" idx="2"/>
            <a:endCxn id="20" idx="1"/>
          </p:cNvCxnSpPr>
          <p:nvPr/>
        </p:nvCxnSpPr>
        <p:spPr>
          <a:xfrm rot="16200000" flipH="1">
            <a:off x="8850306" y="4023066"/>
            <a:ext cx="1008112" cy="972108"/>
          </a:xfrm>
          <a:prstGeom prst="bentConnector2">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2" idx="2"/>
          </p:cNvCxnSpPr>
          <p:nvPr/>
        </p:nvCxnSpPr>
        <p:spPr>
          <a:xfrm>
            <a:off x="10344472" y="2852936"/>
            <a:ext cx="0" cy="18722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Shape 37"/>
          <p:cNvCxnSpPr>
            <a:stCxn id="19" idx="2"/>
            <a:endCxn id="14" idx="1"/>
          </p:cNvCxnSpPr>
          <p:nvPr/>
        </p:nvCxnSpPr>
        <p:spPr>
          <a:xfrm rot="16200000" flipH="1">
            <a:off x="7356140" y="2744924"/>
            <a:ext cx="864096" cy="1080120"/>
          </a:xfrm>
          <a:prstGeom prst="bentConnector2">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6816080" y="4653136"/>
            <a:ext cx="1080120"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Bookman Old Style" pitchFamily="18" charset="0"/>
              </a:rPr>
              <a:t>Clearing Bank</a:t>
            </a:r>
            <a:endParaRPr lang="en-US" sz="1200" dirty="0">
              <a:latin typeface="Bookman Old Style" pitchFamily="18" charset="0"/>
            </a:endParaRPr>
          </a:p>
        </p:txBody>
      </p:sp>
      <p:cxnSp>
        <p:nvCxnSpPr>
          <p:cNvPr id="44" name="Shape 43"/>
          <p:cNvCxnSpPr>
            <a:stCxn id="14" idx="2"/>
            <a:endCxn id="40" idx="3"/>
          </p:cNvCxnSpPr>
          <p:nvPr/>
        </p:nvCxnSpPr>
        <p:spPr>
          <a:xfrm rot="5400000">
            <a:off x="7914202" y="3987062"/>
            <a:ext cx="936104" cy="972108"/>
          </a:xfrm>
          <a:prstGeom prst="bentConnector2">
            <a:avLst/>
          </a:prstGeom>
          <a:ln>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766992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07988" y="404813"/>
            <a:ext cx="6477232" cy="431899"/>
          </a:xfrm>
        </p:spPr>
        <p:txBody>
          <a:bodyPr>
            <a:normAutofit/>
          </a:bodyPr>
          <a:lstStyle/>
          <a:p>
            <a:pPr algn="ctr"/>
            <a:r>
              <a:rPr lang="en-US" sz="2000" dirty="0" smtClean="0">
                <a:latin typeface="Bookman Old Style" pitchFamily="18" charset="0"/>
              </a:rPr>
              <a:t>Block Chain Use Case – Securities Settlement</a:t>
            </a:r>
            <a:endParaRPr lang="en-US" sz="2000" dirty="0"/>
          </a:p>
        </p:txBody>
      </p:sp>
      <p:graphicFrame>
        <p:nvGraphicFramePr>
          <p:cNvPr id="18" name="Table 17"/>
          <p:cNvGraphicFramePr>
            <a:graphicFrameLocks noGrp="1"/>
          </p:cNvGraphicFramePr>
          <p:nvPr/>
        </p:nvGraphicFramePr>
        <p:xfrm>
          <a:off x="335360" y="1679208"/>
          <a:ext cx="11665296" cy="4846136"/>
        </p:xfrm>
        <a:graphic>
          <a:graphicData uri="http://schemas.openxmlformats.org/drawingml/2006/table">
            <a:tbl>
              <a:tblPr firstRow="1" bandRow="1">
                <a:tableStyleId>{5940675A-B579-460E-94D1-54222C63F5DA}</a:tableStyleId>
              </a:tblPr>
              <a:tblGrid>
                <a:gridCol w="5832648"/>
                <a:gridCol w="5832648"/>
              </a:tblGrid>
              <a:tr h="467497">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latin typeface="Bookman Old Style" pitchFamily="18" charset="0"/>
                        </a:rPr>
                        <a:t>Functional Process Flow Using Blockchain</a:t>
                      </a:r>
                      <a:endParaRPr lang="en-US" dirty="0"/>
                    </a:p>
                  </a:txBody>
                  <a:tcPr/>
                </a:tc>
                <a:tc hMerge="1">
                  <a:txBody>
                    <a:bodyPr/>
                    <a:lstStyle/>
                    <a:p>
                      <a:endParaRPr lang="en-US"/>
                    </a:p>
                  </a:txBody>
                  <a:tcPr/>
                </a:tc>
              </a:tr>
              <a:tr h="4378639">
                <a:tc>
                  <a:txBody>
                    <a:bodyPr/>
                    <a:lstStyle/>
                    <a:p>
                      <a:pPr marL="228600" indent="-228600">
                        <a:buAutoNum type="arabicPeriod"/>
                      </a:pPr>
                      <a:r>
                        <a:rPr lang="en-US" sz="1600" dirty="0" smtClean="0">
                          <a:solidFill>
                            <a:schemeClr val="tx1"/>
                          </a:solidFill>
                          <a:latin typeface="Bookman Old Style" pitchFamily="18" charset="0"/>
                        </a:rPr>
                        <a:t>Investors initiates the deal (Buy/ sell of securities)</a:t>
                      </a:r>
                    </a:p>
                    <a:p>
                      <a:pPr marL="228600" indent="-228600">
                        <a:buFont typeface="+mj-lt"/>
                        <a:buAutoNum type="arabicPeriod"/>
                      </a:pPr>
                      <a:r>
                        <a:rPr lang="en-US" sz="1600" dirty="0" smtClean="0">
                          <a:solidFill>
                            <a:schemeClr val="tx1"/>
                          </a:solidFill>
                          <a:latin typeface="Bookman Old Style" pitchFamily="18" charset="0"/>
                        </a:rPr>
                        <a:t>Deal executed on the exchange</a:t>
                      </a:r>
                    </a:p>
                    <a:p>
                      <a:pPr marL="228600" indent="-228600">
                        <a:buFont typeface="+mj-lt"/>
                        <a:buAutoNum type="arabicPeriod"/>
                      </a:pPr>
                      <a:r>
                        <a:rPr lang="en-US" sz="1600" dirty="0" smtClean="0">
                          <a:solidFill>
                            <a:schemeClr val="tx1"/>
                          </a:solidFill>
                          <a:latin typeface="Bookman Old Style" pitchFamily="18" charset="0"/>
                        </a:rPr>
                        <a:t>Smart Contract entered </a:t>
                      </a:r>
                    </a:p>
                    <a:p>
                      <a:pPr marL="228600" indent="-228600">
                        <a:buFont typeface="+mj-lt"/>
                        <a:buAutoNum type="arabicPeriod"/>
                      </a:pPr>
                      <a:r>
                        <a:rPr lang="en-US" sz="1600" dirty="0" smtClean="0">
                          <a:solidFill>
                            <a:schemeClr val="tx1"/>
                          </a:solidFill>
                          <a:latin typeface="Bookman Old Style" pitchFamily="18" charset="0"/>
                        </a:rPr>
                        <a:t>Smart contract executes necessary conditions for settlement of transaction</a:t>
                      </a:r>
                      <a:r>
                        <a:rPr lang="en-US" sz="1600" baseline="0" dirty="0" smtClean="0">
                          <a:solidFill>
                            <a:schemeClr val="tx1"/>
                          </a:solidFill>
                          <a:latin typeface="Bookman Old Style" pitchFamily="18" charset="0"/>
                        </a:rPr>
                        <a:t> ( initiates actions on part of custodian, clearing corporation, clearing bank)</a:t>
                      </a:r>
                      <a:endParaRPr lang="en-US" sz="1600" dirty="0" smtClean="0">
                        <a:solidFill>
                          <a:schemeClr val="tx1"/>
                        </a:solidFill>
                        <a:latin typeface="Bookman Old Style" pitchFamily="18" charset="0"/>
                      </a:endParaRPr>
                    </a:p>
                    <a:p>
                      <a:pPr marL="228600" indent="-228600">
                        <a:buFont typeface="+mj-lt"/>
                        <a:buAutoNum type="arabicPeriod"/>
                      </a:pPr>
                      <a:r>
                        <a:rPr lang="en-US" sz="1600" dirty="0" smtClean="0">
                          <a:solidFill>
                            <a:schemeClr val="tx1"/>
                          </a:solidFill>
                          <a:latin typeface="Bookman Old Style" pitchFamily="18" charset="0"/>
                        </a:rPr>
                        <a:t>Smart Contract communicates the transaction confirmation to investor</a:t>
                      </a:r>
                    </a:p>
                    <a:p>
                      <a:pPr marL="228600" indent="-228600">
                        <a:buFont typeface="+mj-lt"/>
                        <a:buAutoNum type="arabicPeriod"/>
                      </a:pPr>
                      <a:endParaRPr lang="en-US" sz="1600" dirty="0" smtClean="0">
                        <a:solidFill>
                          <a:schemeClr val="tx1"/>
                        </a:solidFill>
                        <a:latin typeface="Bookman Old Style" pitchFamily="18" charset="0"/>
                      </a:endParaRPr>
                    </a:p>
                  </a:txBody>
                  <a:tcPr/>
                </a:tc>
                <a:tc>
                  <a:txBody>
                    <a:bodyPr/>
                    <a:lstStyle/>
                    <a:p>
                      <a:endParaRPr lang="en-US" dirty="0"/>
                    </a:p>
                  </a:txBody>
                  <a:tcPr/>
                </a:tc>
              </a:tr>
            </a:tbl>
          </a:graphicData>
        </a:graphic>
      </p:graphicFrame>
      <p:sp>
        <p:nvSpPr>
          <p:cNvPr id="19" name="Rectangle 18"/>
          <p:cNvSpPr/>
          <p:nvPr/>
        </p:nvSpPr>
        <p:spPr>
          <a:xfrm>
            <a:off x="6888088" y="2420888"/>
            <a:ext cx="100811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Bookman Old Style" pitchFamily="18" charset="0"/>
              </a:rPr>
              <a:t>Investor</a:t>
            </a:r>
            <a:endParaRPr lang="en-US" sz="1200" dirty="0">
              <a:latin typeface="Bookman Old Style" pitchFamily="18" charset="0"/>
            </a:endParaRPr>
          </a:p>
        </p:txBody>
      </p:sp>
      <p:sp>
        <p:nvSpPr>
          <p:cNvPr id="20" name="Rectangle 19"/>
          <p:cNvSpPr/>
          <p:nvPr/>
        </p:nvSpPr>
        <p:spPr>
          <a:xfrm>
            <a:off x="9768408" y="2420888"/>
            <a:ext cx="100811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Bookman Old Style" pitchFamily="18" charset="0"/>
              </a:rPr>
              <a:t>Fund House</a:t>
            </a:r>
            <a:endParaRPr lang="en-US" sz="1200" dirty="0">
              <a:latin typeface="Bookman Old Style" pitchFamily="18" charset="0"/>
            </a:endParaRPr>
          </a:p>
        </p:txBody>
      </p:sp>
      <p:sp>
        <p:nvSpPr>
          <p:cNvPr id="22" name="Rectangle 21"/>
          <p:cNvSpPr/>
          <p:nvPr/>
        </p:nvSpPr>
        <p:spPr>
          <a:xfrm>
            <a:off x="8328248" y="3645024"/>
            <a:ext cx="100811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Bookman Old Style" pitchFamily="18" charset="0"/>
              </a:rPr>
              <a:t>Smart</a:t>
            </a:r>
            <a:r>
              <a:rPr lang="en-US" dirty="0" smtClean="0"/>
              <a:t> </a:t>
            </a:r>
            <a:r>
              <a:rPr lang="en-US" sz="1200" dirty="0" smtClean="0">
                <a:latin typeface="Bookman Old Style" pitchFamily="18" charset="0"/>
              </a:rPr>
              <a:t>Contract</a:t>
            </a:r>
            <a:endParaRPr lang="en-US" sz="1200" dirty="0">
              <a:latin typeface="Bookman Old Style" pitchFamily="18" charset="0"/>
            </a:endParaRPr>
          </a:p>
        </p:txBody>
      </p:sp>
      <p:cxnSp>
        <p:nvCxnSpPr>
          <p:cNvPr id="15" name="Straight Arrow Connector 14"/>
          <p:cNvCxnSpPr>
            <a:stCxn id="19" idx="3"/>
            <a:endCxn id="20" idx="1"/>
          </p:cNvCxnSpPr>
          <p:nvPr/>
        </p:nvCxnSpPr>
        <p:spPr>
          <a:xfrm>
            <a:off x="7896200" y="2672916"/>
            <a:ext cx="1872208"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7" name="Shape 16"/>
          <p:cNvCxnSpPr>
            <a:stCxn id="19" idx="2"/>
            <a:endCxn id="22" idx="1"/>
          </p:cNvCxnSpPr>
          <p:nvPr/>
        </p:nvCxnSpPr>
        <p:spPr>
          <a:xfrm rot="16200000" flipH="1">
            <a:off x="7374142" y="2942946"/>
            <a:ext cx="972108" cy="936104"/>
          </a:xfrm>
          <a:prstGeom prst="bentConnector2">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0128448" y="4725144"/>
            <a:ext cx="1080120"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Bookman Old Style" pitchFamily="18" charset="0"/>
              </a:rPr>
              <a:t>Clearing Corporation</a:t>
            </a:r>
            <a:endParaRPr lang="en-US" sz="1200" dirty="0">
              <a:latin typeface="Bookman Old Style" pitchFamily="18" charset="0"/>
            </a:endParaRPr>
          </a:p>
        </p:txBody>
      </p:sp>
      <p:sp>
        <p:nvSpPr>
          <p:cNvPr id="10" name="Rectangle 9"/>
          <p:cNvSpPr/>
          <p:nvPr/>
        </p:nvSpPr>
        <p:spPr>
          <a:xfrm>
            <a:off x="6816080" y="4725144"/>
            <a:ext cx="1080120"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Bookman Old Style" pitchFamily="18" charset="0"/>
              </a:rPr>
              <a:t>Clearing Bank</a:t>
            </a:r>
            <a:endParaRPr lang="en-US" sz="1200" dirty="0">
              <a:latin typeface="Bookman Old Style" pitchFamily="18" charset="0"/>
            </a:endParaRPr>
          </a:p>
        </p:txBody>
      </p:sp>
      <p:cxnSp>
        <p:nvCxnSpPr>
          <p:cNvPr id="12" name="Shape 11"/>
          <p:cNvCxnSpPr>
            <a:stCxn id="22" idx="3"/>
            <a:endCxn id="9" idx="0"/>
          </p:cNvCxnSpPr>
          <p:nvPr/>
        </p:nvCxnSpPr>
        <p:spPr>
          <a:xfrm>
            <a:off x="9336360" y="3897052"/>
            <a:ext cx="1332148" cy="828092"/>
          </a:xfrm>
          <a:prstGeom prst="bentConnector2">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Shape 20"/>
          <p:cNvCxnSpPr>
            <a:stCxn id="22" idx="2"/>
            <a:endCxn id="10" idx="3"/>
          </p:cNvCxnSpPr>
          <p:nvPr/>
        </p:nvCxnSpPr>
        <p:spPr>
          <a:xfrm rot="5400000">
            <a:off x="7932204" y="4113076"/>
            <a:ext cx="864096" cy="936104"/>
          </a:xfrm>
          <a:prstGeom prst="bentConnector2">
            <a:avLst/>
          </a:prstGeom>
          <a:ln>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766992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07988" y="404813"/>
            <a:ext cx="6477232" cy="431899"/>
          </a:xfrm>
        </p:spPr>
        <p:txBody>
          <a:bodyPr>
            <a:normAutofit/>
          </a:bodyPr>
          <a:lstStyle/>
          <a:p>
            <a:pPr algn="ctr"/>
            <a:r>
              <a:rPr lang="en-US" sz="2000" dirty="0" smtClean="0">
                <a:latin typeface="Bookman Old Style" pitchFamily="18" charset="0"/>
              </a:rPr>
              <a:t>Block Chain – Industry Success Stories</a:t>
            </a:r>
            <a:endParaRPr lang="en-US" sz="2000" dirty="0"/>
          </a:p>
        </p:txBody>
      </p:sp>
      <p:graphicFrame>
        <p:nvGraphicFramePr>
          <p:cNvPr id="10" name="Table 9"/>
          <p:cNvGraphicFramePr>
            <a:graphicFrameLocks noGrp="1"/>
          </p:cNvGraphicFramePr>
          <p:nvPr/>
        </p:nvGraphicFramePr>
        <p:xfrm>
          <a:off x="839416" y="1772816"/>
          <a:ext cx="9649072" cy="4680520"/>
        </p:xfrm>
        <a:graphic>
          <a:graphicData uri="http://schemas.openxmlformats.org/drawingml/2006/table">
            <a:tbl>
              <a:tblPr firstRow="1" bandRow="1">
                <a:tableStyleId>{5940675A-B579-460E-94D1-54222C63F5DA}</a:tableStyleId>
              </a:tblPr>
              <a:tblGrid>
                <a:gridCol w="4824536"/>
                <a:gridCol w="4824536"/>
              </a:tblGrid>
              <a:tr h="2035009">
                <a:tc>
                  <a:txBody>
                    <a:bodyPr/>
                    <a:lstStyle/>
                    <a:p>
                      <a:endParaRPr lang="en-US" dirty="0"/>
                    </a:p>
                  </a:txBody>
                  <a:tcPr/>
                </a:tc>
                <a:tc>
                  <a:txBody>
                    <a:bodyPr/>
                    <a:lstStyle/>
                    <a:p>
                      <a:endParaRPr lang="en-US" dirty="0"/>
                    </a:p>
                  </a:txBody>
                  <a:tcPr/>
                </a:tc>
              </a:tr>
              <a:tr h="2645511">
                <a:tc>
                  <a:txBody>
                    <a:bodyPr/>
                    <a:lstStyle/>
                    <a:p>
                      <a:endParaRPr lang="en-US" dirty="0"/>
                    </a:p>
                  </a:txBody>
                  <a:tcPr/>
                </a:tc>
                <a:tc>
                  <a:txBody>
                    <a:bodyPr/>
                    <a:lstStyle/>
                    <a:p>
                      <a:endParaRPr lang="en-US" dirty="0"/>
                    </a:p>
                  </a:txBody>
                  <a:tcPr/>
                </a:tc>
              </a:tr>
            </a:tbl>
          </a:graphicData>
        </a:graphic>
      </p:graphicFrame>
      <p:sp>
        <p:nvSpPr>
          <p:cNvPr id="11" name="Plaque 10"/>
          <p:cNvSpPr/>
          <p:nvPr/>
        </p:nvSpPr>
        <p:spPr>
          <a:xfrm>
            <a:off x="1205793" y="2020125"/>
            <a:ext cx="4170127" cy="1169642"/>
          </a:xfrm>
          <a:prstGeom prst="plaque">
            <a:avLst/>
          </a:prstGeom>
          <a:solidFill>
            <a:schemeClr val="accent5">
              <a:lumMod val="20000"/>
              <a:lumOff val="80000"/>
            </a:schemeClr>
          </a:solidFill>
          <a:ln w="1270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oAutofit/>
          </a:bodyPr>
          <a:lstStyle/>
          <a:p>
            <a:pPr algn="ctr"/>
            <a:r>
              <a:rPr lang="en-GB" sz="1100" b="1" i="1" dirty="0" smtClean="0">
                <a:solidFill>
                  <a:schemeClr val="tx1"/>
                </a:solidFill>
                <a:latin typeface="Bookman Old Style" pitchFamily="18" charset="0"/>
              </a:rPr>
              <a:t>Corporate Bond Issuance using Blockchain</a:t>
            </a:r>
          </a:p>
          <a:p>
            <a:endParaRPr lang="en-US" sz="1000" dirty="0" smtClean="0">
              <a:solidFill>
                <a:schemeClr val="tx1"/>
              </a:solidFill>
              <a:latin typeface="Bookman Old Style" pitchFamily="18" charset="0"/>
            </a:endParaRPr>
          </a:p>
          <a:p>
            <a:r>
              <a:rPr lang="en-US" sz="1000" dirty="0" smtClean="0">
                <a:solidFill>
                  <a:schemeClr val="tx1"/>
                </a:solidFill>
                <a:latin typeface="Bookman Old Style" pitchFamily="18" charset="0"/>
              </a:rPr>
              <a:t>Daimler AG has used blockchain technology to launch a corporate bond covering the entire lifecycle including distribution</a:t>
            </a:r>
            <a:endParaRPr lang="en-US" sz="1000" dirty="0">
              <a:solidFill>
                <a:schemeClr val="tx1"/>
              </a:solidFill>
              <a:latin typeface="Bookman Old Style" pitchFamily="18" charset="0"/>
            </a:endParaRPr>
          </a:p>
        </p:txBody>
      </p:sp>
      <p:sp>
        <p:nvSpPr>
          <p:cNvPr id="12" name="Plaque 11"/>
          <p:cNvSpPr/>
          <p:nvPr/>
        </p:nvSpPr>
        <p:spPr>
          <a:xfrm>
            <a:off x="6168008" y="2013030"/>
            <a:ext cx="4170127" cy="1169642"/>
          </a:xfrm>
          <a:prstGeom prst="plaque">
            <a:avLst/>
          </a:prstGeom>
          <a:solidFill>
            <a:schemeClr val="accent5">
              <a:lumMod val="20000"/>
              <a:lumOff val="80000"/>
            </a:schemeClr>
          </a:solidFill>
          <a:ln w="1270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oAutofit/>
          </a:bodyPr>
          <a:lstStyle/>
          <a:p>
            <a:pPr algn="ctr"/>
            <a:r>
              <a:rPr lang="en-GB" sz="1100" b="1" i="1" dirty="0" smtClean="0">
                <a:solidFill>
                  <a:schemeClr val="tx1"/>
                </a:solidFill>
                <a:latin typeface="Bookman Old Style" pitchFamily="18" charset="0"/>
              </a:rPr>
              <a:t>Bitcoin Bond Issuance using Blockchain</a:t>
            </a:r>
          </a:p>
          <a:p>
            <a:endParaRPr lang="en-US" sz="1000" dirty="0" smtClean="0">
              <a:solidFill>
                <a:schemeClr val="tx1"/>
              </a:solidFill>
              <a:latin typeface="Bookman Old Style" pitchFamily="18" charset="0"/>
            </a:endParaRPr>
          </a:p>
          <a:p>
            <a:r>
              <a:rPr lang="en-US" sz="1000" dirty="0" smtClean="0">
                <a:solidFill>
                  <a:schemeClr val="tx1"/>
                </a:solidFill>
                <a:latin typeface="Bookman Old Style" pitchFamily="18" charset="0"/>
              </a:rPr>
              <a:t>Japanese financial information supplier Fisco followed the success story of Daimler AG with first Bitcoin bond issuance using Blockchain</a:t>
            </a:r>
            <a:r>
              <a:rPr lang="en-US" sz="1100" dirty="0" smtClean="0">
                <a:solidFill>
                  <a:schemeClr val="tx1"/>
                </a:solidFill>
                <a:latin typeface="Bookman Old Style" pitchFamily="18" charset="0"/>
              </a:rPr>
              <a:t>.</a:t>
            </a:r>
            <a:endParaRPr lang="en-GB" sz="1100" b="1" dirty="0" smtClean="0">
              <a:solidFill>
                <a:schemeClr val="tx1"/>
              </a:solidFill>
              <a:latin typeface="Bookman Old Style" pitchFamily="18" charset="0"/>
            </a:endParaRPr>
          </a:p>
        </p:txBody>
      </p:sp>
      <p:sp>
        <p:nvSpPr>
          <p:cNvPr id="13" name="Plaque 12"/>
          <p:cNvSpPr/>
          <p:nvPr/>
        </p:nvSpPr>
        <p:spPr>
          <a:xfrm>
            <a:off x="1277801" y="3968845"/>
            <a:ext cx="4170127" cy="2052443"/>
          </a:xfrm>
          <a:prstGeom prst="plaque">
            <a:avLst/>
          </a:prstGeom>
          <a:solidFill>
            <a:schemeClr val="accent5">
              <a:lumMod val="20000"/>
              <a:lumOff val="80000"/>
            </a:schemeClr>
          </a:solidFill>
          <a:ln w="1270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oAutofit/>
          </a:bodyPr>
          <a:lstStyle/>
          <a:p>
            <a:pPr algn="ctr"/>
            <a:r>
              <a:rPr lang="en-US" sz="1100" b="1" i="1" dirty="0" smtClean="0">
                <a:solidFill>
                  <a:schemeClr val="tx1"/>
                </a:solidFill>
                <a:latin typeface="Bookman Old Style" pitchFamily="18" charset="0"/>
              </a:rPr>
              <a:t>End to end fund transaction</a:t>
            </a:r>
            <a:r>
              <a:rPr lang="en-US" sz="1100" dirty="0" smtClean="0">
                <a:solidFill>
                  <a:schemeClr val="tx1"/>
                </a:solidFill>
                <a:latin typeface="Bookman Old Style" pitchFamily="18" charset="0"/>
              </a:rPr>
              <a:t> </a:t>
            </a:r>
            <a:endParaRPr lang="en-US" sz="1000" dirty="0" smtClean="0">
              <a:solidFill>
                <a:schemeClr val="tx1"/>
              </a:solidFill>
              <a:latin typeface="Bookman Old Style" pitchFamily="18" charset="0"/>
            </a:endParaRPr>
          </a:p>
          <a:p>
            <a:endParaRPr lang="en-US" sz="1000" dirty="0" smtClean="0">
              <a:solidFill>
                <a:schemeClr val="tx1"/>
              </a:solidFill>
              <a:latin typeface="Bookman Old Style" pitchFamily="18" charset="0"/>
            </a:endParaRPr>
          </a:p>
          <a:p>
            <a:r>
              <a:rPr lang="en-US" sz="1000" dirty="0" smtClean="0">
                <a:solidFill>
                  <a:schemeClr val="tx1"/>
                </a:solidFill>
                <a:latin typeface="Bookman Old Style" pitchFamily="18" charset="0"/>
              </a:rPr>
              <a:t>BNP Paribas Asset Management carried out end to end fund transaction test. The test was made through BNP Paribas Securities Services’ blockchain programme, Fund Link, and FundsDLT. BNP says that the transaction included each part of the fund trade process, from delivery of the order to the processing of the trade.</a:t>
            </a:r>
          </a:p>
          <a:p>
            <a:endParaRPr lang="en-US" sz="1000" dirty="0" smtClean="0">
              <a:solidFill>
                <a:schemeClr val="tx1"/>
              </a:solidFill>
              <a:latin typeface="Bookman Old Style" pitchFamily="18" charset="0"/>
            </a:endParaRPr>
          </a:p>
          <a:p>
            <a:endParaRPr lang="en-US" sz="1000" dirty="0" smtClean="0">
              <a:solidFill>
                <a:schemeClr val="tx1"/>
              </a:solidFill>
              <a:latin typeface="Bookman Old Style" pitchFamily="18" charset="0"/>
            </a:endParaRPr>
          </a:p>
          <a:p>
            <a:endParaRPr lang="en-US" sz="1000" dirty="0" smtClean="0">
              <a:solidFill>
                <a:schemeClr val="tx1"/>
              </a:solidFill>
              <a:latin typeface="Bookman Old Style" pitchFamily="18" charset="0"/>
            </a:endParaRPr>
          </a:p>
          <a:p>
            <a:endParaRPr lang="en-US" sz="1000" dirty="0">
              <a:solidFill>
                <a:schemeClr val="tx1"/>
              </a:solidFill>
              <a:latin typeface="Bookman Old Style" pitchFamily="18" charset="0"/>
            </a:endParaRPr>
          </a:p>
        </p:txBody>
      </p:sp>
      <p:sp>
        <p:nvSpPr>
          <p:cNvPr id="14" name="Plaque 13"/>
          <p:cNvSpPr/>
          <p:nvPr/>
        </p:nvSpPr>
        <p:spPr>
          <a:xfrm>
            <a:off x="5958321" y="3861048"/>
            <a:ext cx="4170127" cy="2484491"/>
          </a:xfrm>
          <a:prstGeom prst="plaque">
            <a:avLst/>
          </a:prstGeom>
          <a:solidFill>
            <a:schemeClr val="accent5">
              <a:lumMod val="20000"/>
              <a:lumOff val="80000"/>
            </a:schemeClr>
          </a:solidFill>
          <a:ln w="1270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oAutofit/>
          </a:bodyPr>
          <a:lstStyle/>
          <a:p>
            <a:pPr algn="ctr"/>
            <a:r>
              <a:rPr lang="en-US" sz="1100" b="1" i="1" dirty="0" smtClean="0">
                <a:solidFill>
                  <a:schemeClr val="tx1"/>
                </a:solidFill>
                <a:latin typeface="Bookman Old Style" pitchFamily="18" charset="0"/>
              </a:rPr>
              <a:t>End to end fund transaction</a:t>
            </a:r>
            <a:r>
              <a:rPr lang="en-US" sz="1100" dirty="0" smtClean="0">
                <a:solidFill>
                  <a:schemeClr val="tx1"/>
                </a:solidFill>
                <a:latin typeface="Bookman Old Style" pitchFamily="18" charset="0"/>
              </a:rPr>
              <a:t> </a:t>
            </a:r>
            <a:endParaRPr lang="en-US" sz="1000" dirty="0" smtClean="0">
              <a:solidFill>
                <a:schemeClr val="tx1"/>
              </a:solidFill>
              <a:latin typeface="Bookman Old Style" pitchFamily="18" charset="0"/>
            </a:endParaRPr>
          </a:p>
          <a:p>
            <a:endParaRPr lang="en-US" sz="1000" dirty="0" smtClean="0">
              <a:solidFill>
                <a:schemeClr val="tx1"/>
              </a:solidFill>
              <a:latin typeface="Bookman Old Style" pitchFamily="18" charset="0"/>
            </a:endParaRPr>
          </a:p>
          <a:p>
            <a:r>
              <a:rPr lang="en-US" sz="1000" dirty="0" smtClean="0">
                <a:solidFill>
                  <a:schemeClr val="tx1"/>
                </a:solidFill>
                <a:latin typeface="Bookman Old Style" pitchFamily="18" charset="0"/>
              </a:rPr>
              <a:t>Natixis Asset Management, a French Asset Management Company used, FundsDLT  a blockchain-powered fund distribution platform  for end to end test. Investors use the FundsDLT mobile app to submit a subscription order for shares, which is then transmitted to the FundsDLT platform and simultaneously broadcast to Natixis and other parties. The transfer agent will then confirm the transaction, which triggers the clearing and settlement processes which all take place on the platform.</a:t>
            </a:r>
            <a:endParaRPr lang="en-GB" sz="1000" b="1" dirty="0" smtClean="0">
              <a:solidFill>
                <a:schemeClr val="tx1"/>
              </a:solidFill>
              <a:latin typeface="Bookman Old Style" pitchFamily="18" charset="0"/>
            </a:endParaRPr>
          </a:p>
        </p:txBody>
      </p:sp>
    </p:spTree>
    <p:extLst>
      <p:ext uri="{BB962C8B-B14F-4D97-AF65-F5344CB8AC3E}">
        <p14:creationId xmlns="" xmlns:p14="http://schemas.microsoft.com/office/powerpoint/2010/main" val="2766992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07988" y="404813"/>
            <a:ext cx="6477232" cy="431899"/>
          </a:xfrm>
        </p:spPr>
        <p:txBody>
          <a:bodyPr>
            <a:normAutofit/>
          </a:bodyPr>
          <a:lstStyle/>
          <a:p>
            <a:pPr algn="ctr"/>
            <a:r>
              <a:rPr lang="en-US" sz="2000" dirty="0" smtClean="0">
                <a:latin typeface="Bookman Old Style" pitchFamily="18" charset="0"/>
              </a:rPr>
              <a:t>Capgemini Focus</a:t>
            </a:r>
            <a:endParaRPr lang="en-US" sz="2000" dirty="0"/>
          </a:p>
        </p:txBody>
      </p:sp>
      <p:sp>
        <p:nvSpPr>
          <p:cNvPr id="10" name="Trapèze 6"/>
          <p:cNvSpPr/>
          <p:nvPr/>
        </p:nvSpPr>
        <p:spPr>
          <a:xfrm>
            <a:off x="3359696" y="2996952"/>
            <a:ext cx="2835270" cy="1670488"/>
          </a:xfrm>
          <a:custGeom>
            <a:avLst/>
            <a:gdLst/>
            <a:ahLst/>
            <a:cxnLst/>
            <a:rect l="l" t="t" r="r" b="b"/>
            <a:pathLst>
              <a:path w="2304257" h="1728192">
                <a:moveTo>
                  <a:pt x="396326" y="0"/>
                </a:moveTo>
                <a:lnTo>
                  <a:pt x="1907930" y="0"/>
                </a:lnTo>
                <a:lnTo>
                  <a:pt x="2304256" y="864096"/>
                </a:lnTo>
                <a:lnTo>
                  <a:pt x="2304257" y="864096"/>
                </a:lnTo>
                <a:lnTo>
                  <a:pt x="1907931" y="1728192"/>
                </a:lnTo>
                <a:lnTo>
                  <a:pt x="396327" y="1728192"/>
                </a:lnTo>
                <a:lnTo>
                  <a:pt x="1" y="864096"/>
                </a:lnTo>
                <a:lnTo>
                  <a:pt x="0" y="864096"/>
                </a:lnTo>
                <a:close/>
              </a:path>
            </a:pathLst>
          </a:cu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
        <p:nvSpPr>
          <p:cNvPr id="11" name="Trapèze 6"/>
          <p:cNvSpPr/>
          <p:nvPr/>
        </p:nvSpPr>
        <p:spPr>
          <a:xfrm>
            <a:off x="1055440" y="4206784"/>
            <a:ext cx="2835270" cy="1670488"/>
          </a:xfrm>
          <a:custGeom>
            <a:avLst/>
            <a:gdLst/>
            <a:ahLst/>
            <a:cxnLst/>
            <a:rect l="l" t="t" r="r" b="b"/>
            <a:pathLst>
              <a:path w="2304257" h="1728192">
                <a:moveTo>
                  <a:pt x="396326" y="0"/>
                </a:moveTo>
                <a:lnTo>
                  <a:pt x="1907930" y="0"/>
                </a:lnTo>
                <a:lnTo>
                  <a:pt x="2304256" y="864096"/>
                </a:lnTo>
                <a:lnTo>
                  <a:pt x="2304257" y="864096"/>
                </a:lnTo>
                <a:lnTo>
                  <a:pt x="1907931" y="1728192"/>
                </a:lnTo>
                <a:lnTo>
                  <a:pt x="396327" y="1728192"/>
                </a:lnTo>
                <a:lnTo>
                  <a:pt x="1" y="864096"/>
                </a:lnTo>
                <a:lnTo>
                  <a:pt x="0" y="864096"/>
                </a:lnTo>
                <a:close/>
              </a:path>
            </a:pathLst>
          </a:cu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smtClean="0">
              <a:solidFill>
                <a:schemeClr val="bg1"/>
              </a:solidFill>
            </a:endParaRPr>
          </a:p>
        </p:txBody>
      </p:sp>
      <p:sp>
        <p:nvSpPr>
          <p:cNvPr id="12" name="Trapèze 6"/>
          <p:cNvSpPr/>
          <p:nvPr/>
        </p:nvSpPr>
        <p:spPr>
          <a:xfrm>
            <a:off x="6046418" y="4191116"/>
            <a:ext cx="2835270" cy="1670488"/>
          </a:xfrm>
          <a:custGeom>
            <a:avLst/>
            <a:gdLst/>
            <a:ahLst/>
            <a:cxnLst/>
            <a:rect l="l" t="t" r="r" b="b"/>
            <a:pathLst>
              <a:path w="2304257" h="1728192">
                <a:moveTo>
                  <a:pt x="396326" y="0"/>
                </a:moveTo>
                <a:lnTo>
                  <a:pt x="1907930" y="0"/>
                </a:lnTo>
                <a:lnTo>
                  <a:pt x="2304256" y="864096"/>
                </a:lnTo>
                <a:lnTo>
                  <a:pt x="2304257" y="864096"/>
                </a:lnTo>
                <a:lnTo>
                  <a:pt x="1907931" y="1728192"/>
                </a:lnTo>
                <a:lnTo>
                  <a:pt x="396327" y="1728192"/>
                </a:lnTo>
                <a:lnTo>
                  <a:pt x="1" y="864096"/>
                </a:lnTo>
                <a:lnTo>
                  <a:pt x="0" y="864096"/>
                </a:lnTo>
                <a:close/>
              </a:path>
            </a:pathLst>
          </a:cu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
        <p:nvSpPr>
          <p:cNvPr id="13" name="Trapèze 6"/>
          <p:cNvSpPr/>
          <p:nvPr/>
        </p:nvSpPr>
        <p:spPr>
          <a:xfrm>
            <a:off x="6023992" y="2204864"/>
            <a:ext cx="2835270" cy="1670488"/>
          </a:xfrm>
          <a:custGeom>
            <a:avLst/>
            <a:gdLst/>
            <a:ahLst/>
            <a:cxnLst/>
            <a:rect l="l" t="t" r="r" b="b"/>
            <a:pathLst>
              <a:path w="2304257" h="1728192">
                <a:moveTo>
                  <a:pt x="396326" y="0"/>
                </a:moveTo>
                <a:lnTo>
                  <a:pt x="1907930" y="0"/>
                </a:lnTo>
                <a:lnTo>
                  <a:pt x="2304256" y="864096"/>
                </a:lnTo>
                <a:lnTo>
                  <a:pt x="2304257" y="864096"/>
                </a:lnTo>
                <a:lnTo>
                  <a:pt x="1907931" y="1728192"/>
                </a:lnTo>
                <a:lnTo>
                  <a:pt x="396327" y="1728192"/>
                </a:lnTo>
                <a:lnTo>
                  <a:pt x="1" y="864096"/>
                </a:lnTo>
                <a:lnTo>
                  <a:pt x="0" y="864096"/>
                </a:lnTo>
                <a:close/>
              </a:path>
            </a:pathLst>
          </a:custGeom>
          <a:gradFill>
            <a:gsLst>
              <a:gs pos="0">
                <a:schemeClr val="accent4"/>
              </a:gs>
              <a:gs pos="50000">
                <a:schemeClr val="accent4">
                  <a:lumMod val="90000"/>
                  <a:lumOff val="10000"/>
                </a:schemeClr>
              </a:gs>
              <a:gs pos="100000">
                <a:schemeClr val="accent4">
                  <a:lumMod val="75000"/>
                  <a:lumOff val="2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
        <p:nvSpPr>
          <p:cNvPr id="14" name="TextBox 13"/>
          <p:cNvSpPr txBox="1"/>
          <p:nvPr/>
        </p:nvSpPr>
        <p:spPr>
          <a:xfrm>
            <a:off x="9377517" y="2702215"/>
            <a:ext cx="1812698" cy="1323439"/>
          </a:xfrm>
          <a:prstGeom prst="rect">
            <a:avLst/>
          </a:prstGeom>
          <a:noFill/>
        </p:spPr>
        <p:txBody>
          <a:bodyPr wrap="square" rtlCol="0">
            <a:spAutoFit/>
          </a:bodyPr>
          <a:lstStyle/>
          <a:p>
            <a:r>
              <a:rPr lang="en-US" sz="1600" dirty="0">
                <a:solidFill>
                  <a:schemeClr val="bg1"/>
                </a:solidFill>
              </a:rPr>
              <a:t>Team of  Blockchain</a:t>
            </a:r>
          </a:p>
          <a:p>
            <a:r>
              <a:rPr lang="en-US" sz="1600" dirty="0">
                <a:solidFill>
                  <a:schemeClr val="bg1"/>
                </a:solidFill>
              </a:rPr>
              <a:t>Experts accelerates BC Development</a:t>
            </a:r>
          </a:p>
        </p:txBody>
      </p:sp>
      <p:cxnSp>
        <p:nvCxnSpPr>
          <p:cNvPr id="15" name="Straight Connector 14"/>
          <p:cNvCxnSpPr/>
          <p:nvPr/>
        </p:nvCxnSpPr>
        <p:spPr>
          <a:xfrm>
            <a:off x="1368541" y="3924098"/>
            <a:ext cx="190955" cy="296990"/>
          </a:xfrm>
          <a:prstGeom prst="line">
            <a:avLst/>
          </a:prstGeom>
          <a:ln w="38100">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647728" y="2708920"/>
            <a:ext cx="216024" cy="296990"/>
          </a:xfrm>
          <a:prstGeom prst="line">
            <a:avLst/>
          </a:prstGeom>
          <a:ln w="38100">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6312024" y="5858149"/>
            <a:ext cx="216024" cy="235147"/>
          </a:xfrm>
          <a:prstGeom prst="line">
            <a:avLst/>
          </a:prstGeom>
          <a:ln w="38100">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8328249" y="2060848"/>
            <a:ext cx="144015" cy="169799"/>
          </a:xfrm>
          <a:prstGeom prst="line">
            <a:avLst/>
          </a:prstGeom>
          <a:ln w="38100">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10632504" y="4869160"/>
            <a:ext cx="216024" cy="360040"/>
          </a:xfrm>
          <a:prstGeom prst="line">
            <a:avLst/>
          </a:prstGeom>
          <a:ln w="38100">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20" name="Trapèze 6"/>
          <p:cNvSpPr/>
          <p:nvPr/>
        </p:nvSpPr>
        <p:spPr>
          <a:xfrm>
            <a:off x="8547268" y="3227325"/>
            <a:ext cx="2771162" cy="1670488"/>
          </a:xfrm>
          <a:custGeom>
            <a:avLst/>
            <a:gdLst/>
            <a:ahLst/>
            <a:cxnLst/>
            <a:rect l="l" t="t" r="r" b="b"/>
            <a:pathLst>
              <a:path w="2304257" h="1728192">
                <a:moveTo>
                  <a:pt x="396326" y="0"/>
                </a:moveTo>
                <a:lnTo>
                  <a:pt x="1907930" y="0"/>
                </a:lnTo>
                <a:lnTo>
                  <a:pt x="2304256" y="864096"/>
                </a:lnTo>
                <a:lnTo>
                  <a:pt x="2304257" y="864096"/>
                </a:lnTo>
                <a:lnTo>
                  <a:pt x="1907931" y="1728192"/>
                </a:lnTo>
                <a:lnTo>
                  <a:pt x="396327" y="1728192"/>
                </a:lnTo>
                <a:lnTo>
                  <a:pt x="1" y="864096"/>
                </a:lnTo>
                <a:lnTo>
                  <a:pt x="0" y="864096"/>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
        <p:nvSpPr>
          <p:cNvPr id="21" name="TextBox 20"/>
          <p:cNvSpPr txBox="1"/>
          <p:nvPr/>
        </p:nvSpPr>
        <p:spPr>
          <a:xfrm>
            <a:off x="1674619" y="4437112"/>
            <a:ext cx="1685077" cy="923330"/>
          </a:xfrm>
          <a:prstGeom prst="rect">
            <a:avLst/>
          </a:prstGeom>
          <a:noFill/>
        </p:spPr>
        <p:txBody>
          <a:bodyPr wrap="none" rtlCol="0">
            <a:spAutoFit/>
          </a:bodyPr>
          <a:lstStyle/>
          <a:p>
            <a:r>
              <a:rPr lang="en-US" sz="1800" dirty="0">
                <a:solidFill>
                  <a:schemeClr val="bg1"/>
                </a:solidFill>
              </a:rPr>
              <a:t>Blockchain</a:t>
            </a:r>
          </a:p>
          <a:p>
            <a:r>
              <a:rPr lang="en-US" sz="1800" dirty="0">
                <a:solidFill>
                  <a:schemeClr val="bg1"/>
                </a:solidFill>
              </a:rPr>
              <a:t>Research and </a:t>
            </a:r>
          </a:p>
          <a:p>
            <a:r>
              <a:rPr lang="en-US" sz="1800" dirty="0">
                <a:solidFill>
                  <a:schemeClr val="bg1"/>
                </a:solidFill>
              </a:rPr>
              <a:t>Analysis</a:t>
            </a:r>
          </a:p>
        </p:txBody>
      </p:sp>
      <p:sp>
        <p:nvSpPr>
          <p:cNvPr id="22" name="TextBox 21"/>
          <p:cNvSpPr txBox="1"/>
          <p:nvPr/>
        </p:nvSpPr>
        <p:spPr>
          <a:xfrm>
            <a:off x="4143414" y="3539238"/>
            <a:ext cx="1569660" cy="923330"/>
          </a:xfrm>
          <a:prstGeom prst="rect">
            <a:avLst/>
          </a:prstGeom>
          <a:noFill/>
        </p:spPr>
        <p:txBody>
          <a:bodyPr wrap="none" rtlCol="0">
            <a:spAutoFit/>
          </a:bodyPr>
          <a:lstStyle/>
          <a:p>
            <a:r>
              <a:rPr lang="en-US" sz="1800" dirty="0">
                <a:solidFill>
                  <a:schemeClr val="bg1"/>
                </a:solidFill>
              </a:rPr>
              <a:t>POC </a:t>
            </a:r>
            <a:r>
              <a:rPr lang="en-US" sz="1800" dirty="0" smtClean="0">
                <a:solidFill>
                  <a:schemeClr val="bg1"/>
                </a:solidFill>
              </a:rPr>
              <a:t>Building</a:t>
            </a:r>
          </a:p>
          <a:p>
            <a:r>
              <a:rPr lang="en-US" sz="1800" dirty="0" smtClean="0">
                <a:solidFill>
                  <a:schemeClr val="bg1"/>
                </a:solidFill>
              </a:rPr>
              <a:t>(6 Concepts)</a:t>
            </a:r>
            <a:endParaRPr lang="en-US" sz="1800" dirty="0">
              <a:solidFill>
                <a:schemeClr val="bg1"/>
              </a:solidFill>
            </a:endParaRPr>
          </a:p>
          <a:p>
            <a:endParaRPr lang="en-US" sz="1800" dirty="0">
              <a:solidFill>
                <a:schemeClr val="bg1"/>
              </a:solidFill>
            </a:endParaRPr>
          </a:p>
        </p:txBody>
      </p:sp>
      <p:sp>
        <p:nvSpPr>
          <p:cNvPr id="23" name="TextBox 22"/>
          <p:cNvSpPr txBox="1"/>
          <p:nvPr/>
        </p:nvSpPr>
        <p:spPr>
          <a:xfrm>
            <a:off x="6589473" y="2660719"/>
            <a:ext cx="1954799" cy="1200329"/>
          </a:xfrm>
          <a:prstGeom prst="rect">
            <a:avLst/>
          </a:prstGeom>
          <a:noFill/>
        </p:spPr>
        <p:txBody>
          <a:bodyPr wrap="square" rtlCol="0">
            <a:spAutoFit/>
          </a:bodyPr>
          <a:lstStyle/>
          <a:p>
            <a:r>
              <a:rPr lang="en-US" sz="1800" dirty="0">
                <a:solidFill>
                  <a:schemeClr val="bg1"/>
                </a:solidFill>
              </a:rPr>
              <a:t>Partner with leading Blockchain </a:t>
            </a:r>
          </a:p>
          <a:p>
            <a:r>
              <a:rPr lang="en-US" sz="1800" dirty="0">
                <a:solidFill>
                  <a:schemeClr val="bg1"/>
                </a:solidFill>
              </a:rPr>
              <a:t>Start-ups</a:t>
            </a:r>
          </a:p>
        </p:txBody>
      </p:sp>
      <p:sp>
        <p:nvSpPr>
          <p:cNvPr id="24" name="TextBox 23"/>
          <p:cNvSpPr txBox="1"/>
          <p:nvPr/>
        </p:nvSpPr>
        <p:spPr>
          <a:xfrm>
            <a:off x="9120336" y="3329697"/>
            <a:ext cx="1812698" cy="1323439"/>
          </a:xfrm>
          <a:prstGeom prst="rect">
            <a:avLst/>
          </a:prstGeom>
          <a:noFill/>
        </p:spPr>
        <p:txBody>
          <a:bodyPr wrap="square" rtlCol="0">
            <a:spAutoFit/>
          </a:bodyPr>
          <a:lstStyle/>
          <a:p>
            <a:r>
              <a:rPr lang="en-US" sz="1600" dirty="0">
                <a:solidFill>
                  <a:schemeClr val="bg1"/>
                </a:solidFill>
              </a:rPr>
              <a:t>Team of  Blockchain</a:t>
            </a:r>
          </a:p>
          <a:p>
            <a:r>
              <a:rPr lang="en-US" sz="1600" dirty="0">
                <a:solidFill>
                  <a:schemeClr val="bg1"/>
                </a:solidFill>
              </a:rPr>
              <a:t>Experts accelerates BC Development</a:t>
            </a:r>
          </a:p>
        </p:txBody>
      </p:sp>
      <p:sp>
        <p:nvSpPr>
          <p:cNvPr id="25" name="TextBox 24"/>
          <p:cNvSpPr txBox="1"/>
          <p:nvPr/>
        </p:nvSpPr>
        <p:spPr>
          <a:xfrm>
            <a:off x="6572457" y="4377878"/>
            <a:ext cx="2043823" cy="923330"/>
          </a:xfrm>
          <a:prstGeom prst="rect">
            <a:avLst/>
          </a:prstGeom>
          <a:noFill/>
        </p:spPr>
        <p:txBody>
          <a:bodyPr wrap="square" rtlCol="0">
            <a:spAutoFit/>
          </a:bodyPr>
          <a:lstStyle/>
          <a:p>
            <a:r>
              <a:rPr lang="en-US" sz="1800" dirty="0">
                <a:solidFill>
                  <a:schemeClr val="bg1"/>
                </a:solidFill>
              </a:rPr>
              <a:t>Participate in leading Open Source initiatives</a:t>
            </a:r>
          </a:p>
        </p:txBody>
      </p:sp>
      <p:sp>
        <p:nvSpPr>
          <p:cNvPr id="26" name="TextBox 25"/>
          <p:cNvSpPr txBox="1"/>
          <p:nvPr/>
        </p:nvSpPr>
        <p:spPr>
          <a:xfrm>
            <a:off x="263352" y="3194392"/>
            <a:ext cx="2088232" cy="666656"/>
          </a:xfrm>
          <a:prstGeom prst="rect">
            <a:avLst/>
          </a:prstGeom>
          <a:noFill/>
        </p:spPr>
        <p:txBody>
          <a:bodyPr wrap="square" rtlCol="0">
            <a:spAutoFit/>
          </a:bodyPr>
          <a:lstStyle/>
          <a:p>
            <a:r>
              <a:rPr lang="en-US" sz="1200" dirty="0" err="1">
                <a:solidFill>
                  <a:schemeClr val="tx2">
                    <a:lumMod val="50000"/>
                  </a:schemeClr>
                </a:solidFill>
                <a:latin typeface="Bookman Old Style" pitchFamily="18" charset="0"/>
              </a:rPr>
              <a:t>Capgemini</a:t>
            </a:r>
            <a:r>
              <a:rPr lang="en-US" sz="1200" dirty="0">
                <a:solidFill>
                  <a:schemeClr val="tx2">
                    <a:lumMod val="50000"/>
                  </a:schemeClr>
                </a:solidFill>
                <a:latin typeface="Bookman Old Style" pitchFamily="18" charset="0"/>
              </a:rPr>
              <a:t> </a:t>
            </a:r>
            <a:r>
              <a:rPr lang="en-US" sz="1200" dirty="0" smtClean="0">
                <a:solidFill>
                  <a:schemeClr val="tx2">
                    <a:lumMod val="50000"/>
                  </a:schemeClr>
                </a:solidFill>
                <a:latin typeface="Bookman Old Style" pitchFamily="18" charset="0"/>
              </a:rPr>
              <a:t>released </a:t>
            </a:r>
            <a:r>
              <a:rPr lang="en-US" sz="1200" dirty="0">
                <a:solidFill>
                  <a:schemeClr val="tx2">
                    <a:lumMod val="50000"/>
                  </a:schemeClr>
                </a:solidFill>
                <a:latin typeface="Bookman Old Style" pitchFamily="18" charset="0"/>
              </a:rPr>
              <a:t>a Viewpoint on “Smart Contracts” (2016) </a:t>
            </a:r>
          </a:p>
        </p:txBody>
      </p:sp>
      <p:sp>
        <p:nvSpPr>
          <p:cNvPr id="27" name="TextBox 26"/>
          <p:cNvSpPr txBox="1"/>
          <p:nvPr/>
        </p:nvSpPr>
        <p:spPr>
          <a:xfrm>
            <a:off x="2639616" y="2060848"/>
            <a:ext cx="2437245" cy="830997"/>
          </a:xfrm>
          <a:prstGeom prst="rect">
            <a:avLst/>
          </a:prstGeom>
          <a:noFill/>
        </p:spPr>
        <p:txBody>
          <a:bodyPr wrap="square" rtlCol="0">
            <a:spAutoFit/>
          </a:bodyPr>
          <a:lstStyle/>
          <a:p>
            <a:r>
              <a:rPr lang="en-US" sz="1200" dirty="0" smtClean="0">
                <a:solidFill>
                  <a:schemeClr val="tx2">
                    <a:lumMod val="50000"/>
                  </a:schemeClr>
                </a:solidFill>
                <a:latin typeface="Bookman Old Style" pitchFamily="18" charset="0"/>
              </a:rPr>
              <a:t>Capgemini offers </a:t>
            </a:r>
            <a:r>
              <a:rPr lang="en-US" sz="1200" dirty="0">
                <a:solidFill>
                  <a:schemeClr val="tx2">
                    <a:lumMod val="50000"/>
                  </a:schemeClr>
                </a:solidFill>
                <a:latin typeface="Bookman Old Style" pitchFamily="18" charset="0"/>
              </a:rPr>
              <a:t>a unique </a:t>
            </a:r>
            <a:r>
              <a:rPr lang="en-US" sz="1200" dirty="0" smtClean="0">
                <a:solidFill>
                  <a:schemeClr val="tx2">
                    <a:lumMod val="50000"/>
                  </a:schemeClr>
                </a:solidFill>
                <a:latin typeface="Bookman Old Style" pitchFamily="18" charset="0"/>
              </a:rPr>
              <a:t>sets of POC elaboration (Loyalty Point, KYC, Trade Finance)</a:t>
            </a:r>
            <a:endParaRPr lang="en-US" sz="1200" dirty="0">
              <a:solidFill>
                <a:schemeClr val="tx2">
                  <a:lumMod val="50000"/>
                </a:schemeClr>
              </a:solidFill>
              <a:latin typeface="Bookman Old Style" pitchFamily="18" charset="0"/>
            </a:endParaRPr>
          </a:p>
        </p:txBody>
      </p:sp>
      <p:sp>
        <p:nvSpPr>
          <p:cNvPr id="28" name="TextBox 27"/>
          <p:cNvSpPr txBox="1"/>
          <p:nvPr/>
        </p:nvSpPr>
        <p:spPr>
          <a:xfrm>
            <a:off x="7320136" y="1196752"/>
            <a:ext cx="2304256" cy="830997"/>
          </a:xfrm>
          <a:prstGeom prst="rect">
            <a:avLst/>
          </a:prstGeom>
          <a:noFill/>
        </p:spPr>
        <p:txBody>
          <a:bodyPr wrap="square" rtlCol="0">
            <a:spAutoFit/>
          </a:bodyPr>
          <a:lstStyle/>
          <a:p>
            <a:r>
              <a:rPr lang="en-US" sz="1200" dirty="0">
                <a:solidFill>
                  <a:schemeClr val="tx2">
                    <a:lumMod val="50000"/>
                  </a:schemeClr>
                </a:solidFill>
                <a:latin typeface="Bookman Old Style" pitchFamily="18" charset="0"/>
              </a:rPr>
              <a:t>Capgemini collaborates with the leading Blockchain startups </a:t>
            </a:r>
            <a:r>
              <a:rPr lang="en-US" sz="1200" dirty="0" smtClean="0">
                <a:solidFill>
                  <a:schemeClr val="tx2">
                    <a:lumMod val="50000"/>
                  </a:schemeClr>
                </a:solidFill>
                <a:latin typeface="Bookman Old Style" pitchFamily="18" charset="0"/>
              </a:rPr>
              <a:t>(</a:t>
            </a:r>
            <a:r>
              <a:rPr lang="en-US" sz="1200" dirty="0" err="1" smtClean="0">
                <a:solidFill>
                  <a:schemeClr val="tx2">
                    <a:lumMod val="50000"/>
                  </a:schemeClr>
                </a:solidFill>
                <a:latin typeface="Bookman Old Style" pitchFamily="18" charset="0"/>
              </a:rPr>
              <a:t>BigChainDB</a:t>
            </a:r>
            <a:r>
              <a:rPr lang="en-US" sz="1200" dirty="0">
                <a:solidFill>
                  <a:schemeClr val="tx2">
                    <a:lumMod val="50000"/>
                  </a:schemeClr>
                </a:solidFill>
                <a:latin typeface="Bookman Old Style" pitchFamily="18" charset="0"/>
              </a:rPr>
              <a:t>, </a:t>
            </a:r>
            <a:r>
              <a:rPr lang="en-US" sz="1200" dirty="0" err="1" smtClean="0">
                <a:solidFill>
                  <a:schemeClr val="tx2">
                    <a:lumMod val="50000"/>
                  </a:schemeClr>
                </a:solidFill>
                <a:latin typeface="Bookman Old Style" pitchFamily="18" charset="0"/>
              </a:rPr>
              <a:t>corda</a:t>
            </a:r>
            <a:r>
              <a:rPr lang="en-US" sz="1200" dirty="0" smtClean="0">
                <a:solidFill>
                  <a:schemeClr val="tx2">
                    <a:lumMod val="50000"/>
                  </a:schemeClr>
                </a:solidFill>
                <a:latin typeface="Bookman Old Style" pitchFamily="18" charset="0"/>
              </a:rPr>
              <a:t>, </a:t>
            </a:r>
            <a:r>
              <a:rPr lang="en-US" sz="1200" dirty="0">
                <a:solidFill>
                  <a:schemeClr val="tx2">
                    <a:lumMod val="50000"/>
                  </a:schemeClr>
                </a:solidFill>
                <a:latin typeface="Bookman Old Style" pitchFamily="18" charset="0"/>
              </a:rPr>
              <a:t>etc…)</a:t>
            </a:r>
          </a:p>
        </p:txBody>
      </p:sp>
      <p:sp>
        <p:nvSpPr>
          <p:cNvPr id="29" name="TextBox 28"/>
          <p:cNvSpPr txBox="1"/>
          <p:nvPr/>
        </p:nvSpPr>
        <p:spPr>
          <a:xfrm>
            <a:off x="8832304" y="5229200"/>
            <a:ext cx="2437245" cy="646331"/>
          </a:xfrm>
          <a:prstGeom prst="rect">
            <a:avLst/>
          </a:prstGeom>
          <a:noFill/>
        </p:spPr>
        <p:txBody>
          <a:bodyPr wrap="square" rtlCol="0">
            <a:spAutoFit/>
          </a:bodyPr>
          <a:lstStyle/>
          <a:p>
            <a:r>
              <a:rPr lang="en-US" sz="1200" dirty="0">
                <a:solidFill>
                  <a:schemeClr val="tx2">
                    <a:lumMod val="50000"/>
                  </a:schemeClr>
                </a:solidFill>
                <a:latin typeface="Bookman Old Style" pitchFamily="18" charset="0"/>
              </a:rPr>
              <a:t>Capgemini is expanding its team of Blockchain experts to </a:t>
            </a:r>
            <a:r>
              <a:rPr lang="en-US" sz="1200" dirty="0" smtClean="0">
                <a:solidFill>
                  <a:schemeClr val="tx2">
                    <a:lumMod val="50000"/>
                  </a:schemeClr>
                </a:solidFill>
                <a:latin typeface="Bookman Old Style" pitchFamily="18" charset="0"/>
              </a:rPr>
              <a:t>200 people </a:t>
            </a:r>
            <a:r>
              <a:rPr lang="en-US" sz="1200" dirty="0">
                <a:solidFill>
                  <a:schemeClr val="tx2">
                    <a:lumMod val="50000"/>
                  </a:schemeClr>
                </a:solidFill>
                <a:latin typeface="Bookman Old Style" pitchFamily="18" charset="0"/>
              </a:rPr>
              <a:t>by </a:t>
            </a:r>
            <a:r>
              <a:rPr lang="en-US" sz="1200" dirty="0" smtClean="0">
                <a:solidFill>
                  <a:schemeClr val="tx2">
                    <a:lumMod val="50000"/>
                  </a:schemeClr>
                </a:solidFill>
                <a:latin typeface="Bookman Old Style" pitchFamily="18" charset="0"/>
              </a:rPr>
              <a:t>H2 2017</a:t>
            </a:r>
            <a:endParaRPr lang="en-US" sz="1200" dirty="0">
              <a:solidFill>
                <a:schemeClr val="tx2">
                  <a:lumMod val="50000"/>
                </a:schemeClr>
              </a:solidFill>
              <a:latin typeface="Bookman Old Style" pitchFamily="18" charset="0"/>
            </a:endParaRPr>
          </a:p>
        </p:txBody>
      </p:sp>
      <p:sp>
        <p:nvSpPr>
          <p:cNvPr id="30" name="TextBox 29"/>
          <p:cNvSpPr txBox="1"/>
          <p:nvPr/>
        </p:nvSpPr>
        <p:spPr>
          <a:xfrm>
            <a:off x="3842833" y="6023029"/>
            <a:ext cx="2757223" cy="646331"/>
          </a:xfrm>
          <a:prstGeom prst="rect">
            <a:avLst/>
          </a:prstGeom>
          <a:noFill/>
        </p:spPr>
        <p:txBody>
          <a:bodyPr wrap="square" rtlCol="0">
            <a:spAutoFit/>
          </a:bodyPr>
          <a:lstStyle/>
          <a:p>
            <a:r>
              <a:rPr lang="en-US" sz="1200" dirty="0">
                <a:solidFill>
                  <a:schemeClr val="tx2">
                    <a:lumMod val="50000"/>
                  </a:schemeClr>
                </a:solidFill>
                <a:latin typeface="Bookman Old Style" pitchFamily="18" charset="0"/>
              </a:rPr>
              <a:t>Capgemini participates in leading open source development for Blockchain (Hyperledger, </a:t>
            </a:r>
            <a:r>
              <a:rPr lang="en-US" sz="1200" dirty="0" smtClean="0">
                <a:solidFill>
                  <a:schemeClr val="tx2">
                    <a:lumMod val="50000"/>
                  </a:schemeClr>
                </a:solidFill>
                <a:latin typeface="Bookman Old Style" pitchFamily="18" charset="0"/>
              </a:rPr>
              <a:t>Corda)</a:t>
            </a:r>
            <a:endParaRPr lang="en-US" sz="1200" dirty="0">
              <a:solidFill>
                <a:schemeClr val="tx2">
                  <a:lumMod val="50000"/>
                </a:schemeClr>
              </a:solidFill>
              <a:latin typeface="Bookman Old Style" pitchFamily="18" charset="0"/>
            </a:endParaRPr>
          </a:p>
        </p:txBody>
      </p:sp>
    </p:spTree>
    <p:extLst>
      <p:ext uri="{BB962C8B-B14F-4D97-AF65-F5344CB8AC3E}">
        <p14:creationId xmlns="" xmlns:p14="http://schemas.microsoft.com/office/powerpoint/2010/main" val="27669928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07988" y="404813"/>
            <a:ext cx="6477232" cy="431899"/>
          </a:xfrm>
        </p:spPr>
        <p:txBody>
          <a:bodyPr>
            <a:normAutofit/>
          </a:bodyPr>
          <a:lstStyle/>
          <a:p>
            <a:pPr algn="ctr"/>
            <a:r>
              <a:rPr lang="en-US" sz="2000" dirty="0" smtClean="0"/>
              <a:t>Blockchain </a:t>
            </a:r>
            <a:r>
              <a:rPr lang="en-US" sz="2000" dirty="0" err="1" smtClean="0"/>
              <a:t>Hackathon</a:t>
            </a:r>
            <a:r>
              <a:rPr lang="en-US" sz="2000" dirty="0" smtClean="0"/>
              <a:t> Journey and Outcomes</a:t>
            </a:r>
            <a:endParaRPr lang="en-US" sz="2000" dirty="0"/>
          </a:p>
        </p:txBody>
      </p:sp>
      <p:sp>
        <p:nvSpPr>
          <p:cNvPr id="14" name="TextBox 13"/>
          <p:cNvSpPr txBox="1"/>
          <p:nvPr/>
        </p:nvSpPr>
        <p:spPr>
          <a:xfrm>
            <a:off x="9377517" y="2702215"/>
            <a:ext cx="1812698" cy="1323439"/>
          </a:xfrm>
          <a:prstGeom prst="rect">
            <a:avLst/>
          </a:prstGeom>
          <a:noFill/>
        </p:spPr>
        <p:txBody>
          <a:bodyPr wrap="square" rtlCol="0">
            <a:spAutoFit/>
          </a:bodyPr>
          <a:lstStyle/>
          <a:p>
            <a:r>
              <a:rPr lang="en-US" sz="1600" dirty="0">
                <a:solidFill>
                  <a:schemeClr val="bg1"/>
                </a:solidFill>
              </a:rPr>
              <a:t>Team of  Blockchain</a:t>
            </a:r>
          </a:p>
          <a:p>
            <a:r>
              <a:rPr lang="en-US" sz="1600" dirty="0">
                <a:solidFill>
                  <a:schemeClr val="bg1"/>
                </a:solidFill>
              </a:rPr>
              <a:t>Experts accelerates BC Development</a:t>
            </a:r>
          </a:p>
        </p:txBody>
      </p:sp>
      <p:sp>
        <p:nvSpPr>
          <p:cNvPr id="21" name="TextBox 20"/>
          <p:cNvSpPr txBox="1"/>
          <p:nvPr/>
        </p:nvSpPr>
        <p:spPr>
          <a:xfrm>
            <a:off x="1674619" y="4437112"/>
            <a:ext cx="1685077" cy="923330"/>
          </a:xfrm>
          <a:prstGeom prst="rect">
            <a:avLst/>
          </a:prstGeom>
          <a:noFill/>
        </p:spPr>
        <p:txBody>
          <a:bodyPr wrap="none" rtlCol="0">
            <a:spAutoFit/>
          </a:bodyPr>
          <a:lstStyle/>
          <a:p>
            <a:r>
              <a:rPr lang="en-US" sz="1800" dirty="0">
                <a:solidFill>
                  <a:schemeClr val="bg1"/>
                </a:solidFill>
              </a:rPr>
              <a:t>Blockchain</a:t>
            </a:r>
          </a:p>
          <a:p>
            <a:r>
              <a:rPr lang="en-US" sz="1800" dirty="0">
                <a:solidFill>
                  <a:schemeClr val="bg1"/>
                </a:solidFill>
              </a:rPr>
              <a:t>Research and </a:t>
            </a:r>
          </a:p>
          <a:p>
            <a:r>
              <a:rPr lang="en-US" sz="1800" dirty="0">
                <a:solidFill>
                  <a:schemeClr val="bg1"/>
                </a:solidFill>
              </a:rPr>
              <a:t>Analysis</a:t>
            </a:r>
          </a:p>
        </p:txBody>
      </p:sp>
      <p:sp>
        <p:nvSpPr>
          <p:cNvPr id="22" name="TextBox 21"/>
          <p:cNvSpPr txBox="1"/>
          <p:nvPr/>
        </p:nvSpPr>
        <p:spPr>
          <a:xfrm>
            <a:off x="4143414" y="3539238"/>
            <a:ext cx="1569660" cy="923330"/>
          </a:xfrm>
          <a:prstGeom prst="rect">
            <a:avLst/>
          </a:prstGeom>
          <a:noFill/>
        </p:spPr>
        <p:txBody>
          <a:bodyPr wrap="none" rtlCol="0">
            <a:spAutoFit/>
          </a:bodyPr>
          <a:lstStyle/>
          <a:p>
            <a:r>
              <a:rPr lang="en-US" sz="1800" dirty="0">
                <a:solidFill>
                  <a:schemeClr val="bg1"/>
                </a:solidFill>
              </a:rPr>
              <a:t>POC </a:t>
            </a:r>
            <a:r>
              <a:rPr lang="en-US" sz="1800" dirty="0" smtClean="0">
                <a:solidFill>
                  <a:schemeClr val="bg1"/>
                </a:solidFill>
              </a:rPr>
              <a:t>Building</a:t>
            </a:r>
          </a:p>
          <a:p>
            <a:r>
              <a:rPr lang="en-US" sz="1800" dirty="0" smtClean="0">
                <a:solidFill>
                  <a:schemeClr val="bg1"/>
                </a:solidFill>
              </a:rPr>
              <a:t>(6 Concepts)</a:t>
            </a:r>
            <a:endParaRPr lang="en-US" sz="1800" dirty="0">
              <a:solidFill>
                <a:schemeClr val="bg1"/>
              </a:solidFill>
            </a:endParaRPr>
          </a:p>
          <a:p>
            <a:endParaRPr lang="en-US" sz="1800" dirty="0">
              <a:solidFill>
                <a:schemeClr val="bg1"/>
              </a:solidFill>
            </a:endParaRPr>
          </a:p>
        </p:txBody>
      </p:sp>
      <p:sp>
        <p:nvSpPr>
          <p:cNvPr id="23" name="TextBox 22"/>
          <p:cNvSpPr txBox="1"/>
          <p:nvPr/>
        </p:nvSpPr>
        <p:spPr>
          <a:xfrm>
            <a:off x="6589473" y="2660719"/>
            <a:ext cx="1954799" cy="1200329"/>
          </a:xfrm>
          <a:prstGeom prst="rect">
            <a:avLst/>
          </a:prstGeom>
          <a:noFill/>
        </p:spPr>
        <p:txBody>
          <a:bodyPr wrap="square" rtlCol="0">
            <a:spAutoFit/>
          </a:bodyPr>
          <a:lstStyle/>
          <a:p>
            <a:r>
              <a:rPr lang="en-US" sz="1800" dirty="0">
                <a:solidFill>
                  <a:schemeClr val="bg1"/>
                </a:solidFill>
              </a:rPr>
              <a:t>Partner with leading Blockchain </a:t>
            </a:r>
          </a:p>
          <a:p>
            <a:r>
              <a:rPr lang="en-US" sz="1800" dirty="0">
                <a:solidFill>
                  <a:schemeClr val="bg1"/>
                </a:solidFill>
              </a:rPr>
              <a:t>Start-ups</a:t>
            </a:r>
          </a:p>
        </p:txBody>
      </p:sp>
      <p:sp>
        <p:nvSpPr>
          <p:cNvPr id="24" name="TextBox 23"/>
          <p:cNvSpPr txBox="1"/>
          <p:nvPr/>
        </p:nvSpPr>
        <p:spPr>
          <a:xfrm>
            <a:off x="9120336" y="3329697"/>
            <a:ext cx="1812698" cy="1323439"/>
          </a:xfrm>
          <a:prstGeom prst="rect">
            <a:avLst/>
          </a:prstGeom>
          <a:noFill/>
        </p:spPr>
        <p:txBody>
          <a:bodyPr wrap="square" rtlCol="0">
            <a:spAutoFit/>
          </a:bodyPr>
          <a:lstStyle/>
          <a:p>
            <a:r>
              <a:rPr lang="en-US" sz="1600" dirty="0">
                <a:solidFill>
                  <a:schemeClr val="bg1"/>
                </a:solidFill>
              </a:rPr>
              <a:t>Team of  Blockchain</a:t>
            </a:r>
          </a:p>
          <a:p>
            <a:r>
              <a:rPr lang="en-US" sz="1600" dirty="0">
                <a:solidFill>
                  <a:schemeClr val="bg1"/>
                </a:solidFill>
              </a:rPr>
              <a:t>Experts accelerates BC Development</a:t>
            </a:r>
          </a:p>
        </p:txBody>
      </p:sp>
      <p:sp>
        <p:nvSpPr>
          <p:cNvPr id="25" name="TextBox 24"/>
          <p:cNvSpPr txBox="1"/>
          <p:nvPr/>
        </p:nvSpPr>
        <p:spPr>
          <a:xfrm>
            <a:off x="6572457" y="4377878"/>
            <a:ext cx="2043823" cy="923330"/>
          </a:xfrm>
          <a:prstGeom prst="rect">
            <a:avLst/>
          </a:prstGeom>
          <a:noFill/>
        </p:spPr>
        <p:txBody>
          <a:bodyPr wrap="square" rtlCol="0">
            <a:spAutoFit/>
          </a:bodyPr>
          <a:lstStyle/>
          <a:p>
            <a:r>
              <a:rPr lang="en-US" sz="1800" dirty="0">
                <a:solidFill>
                  <a:schemeClr val="bg1"/>
                </a:solidFill>
              </a:rPr>
              <a:t>Participate in leading Open Source initiatives</a:t>
            </a:r>
          </a:p>
        </p:txBody>
      </p:sp>
      <p:sp>
        <p:nvSpPr>
          <p:cNvPr id="31" name="CPTKSTEPV1f08t01l00s01m00j0ca0cb01i01u00z14"/>
          <p:cNvSpPr/>
          <p:nvPr/>
        </p:nvSpPr>
        <p:spPr>
          <a:xfrm>
            <a:off x="983432" y="1484784"/>
            <a:ext cx="3712904" cy="914400"/>
          </a:xfrm>
          <a:prstGeom prst="homePlate">
            <a:avLst>
              <a:gd name="adj" fmla="val 32484"/>
            </a:avLst>
          </a:prstGeom>
          <a:solidFill>
            <a:schemeClr val="accent5"/>
          </a:solidFill>
          <a:ln w="6350">
            <a:solidFill>
              <a:schemeClr val="accent5"/>
            </a:solidFill>
          </a:ln>
          <a:effectLst>
            <a:outerShdw blurRad="50800" dist="38100" dir="5400000">
              <a:srgbClr val="68727C">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oAutofit/>
          </a:bodyPr>
          <a:lstStyle/>
          <a:p>
            <a:pPr marL="0" lvl="1">
              <a:spcBef>
                <a:spcPct val="40000"/>
              </a:spcBef>
              <a:defRPr/>
            </a:pPr>
            <a:r>
              <a:rPr lang="en-GB" sz="1200" b="1" kern="0" dirty="0" smtClean="0">
                <a:solidFill>
                  <a:schemeClr val="bg1"/>
                </a:solidFill>
                <a:cs typeface="Arial" pitchFamily="34" charset="0"/>
              </a:rPr>
              <a:t>Training Workshops</a:t>
            </a:r>
          </a:p>
          <a:p>
            <a:pPr marL="0" lvl="1">
              <a:spcBef>
                <a:spcPct val="40000"/>
              </a:spcBef>
              <a:defRPr/>
            </a:pPr>
            <a:r>
              <a:rPr lang="en-GB" sz="1000" kern="0" dirty="0" smtClean="0">
                <a:solidFill>
                  <a:schemeClr val="bg1"/>
                </a:solidFill>
                <a:cs typeface="Arial" pitchFamily="34" charset="0"/>
              </a:rPr>
              <a:t>5-Days comprehensive hands-on training on Hyperledger provided by ADM Training and IBM team to all participants</a:t>
            </a:r>
            <a:endParaRPr lang="en-GB" sz="1000" kern="0" dirty="0">
              <a:solidFill>
                <a:schemeClr val="bg1"/>
              </a:solidFill>
              <a:cs typeface="Arial" pitchFamily="34" charset="0"/>
            </a:endParaRPr>
          </a:p>
        </p:txBody>
      </p:sp>
      <p:sp>
        <p:nvSpPr>
          <p:cNvPr id="32" name="Rectangle 8"/>
          <p:cNvSpPr/>
          <p:nvPr/>
        </p:nvSpPr>
        <p:spPr>
          <a:xfrm rot="10800000" flipH="1" flipV="1">
            <a:off x="5977056" y="1141318"/>
            <a:ext cx="2503820" cy="628594"/>
          </a:xfrm>
          <a:prstGeom prst="snipRoundRect">
            <a:avLst/>
          </a:prstGeom>
          <a:solidFill>
            <a:schemeClr val="bg1">
              <a:lumMod val="95000"/>
            </a:schemeClr>
          </a:solidFill>
          <a:ln w="3175">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87171" tIns="43585" rIns="87171" bIns="43585" rtlCol="0" anchor="ctr" anchorCtr="0"/>
          <a:lstStyle/>
          <a:p>
            <a:pPr algn="ctr">
              <a:spcAft>
                <a:spcPts val="1200"/>
              </a:spcAft>
            </a:pPr>
            <a:r>
              <a:rPr lang="en-US" sz="900" b="1" i="1" dirty="0" smtClean="0">
                <a:solidFill>
                  <a:srgbClr val="000000"/>
                </a:solidFill>
              </a:rPr>
              <a:t>3000 </a:t>
            </a:r>
            <a:r>
              <a:rPr lang="en-US" sz="900" b="1" i="1" dirty="0">
                <a:solidFill>
                  <a:srgbClr val="000000"/>
                </a:solidFill>
              </a:rPr>
              <a:t>Hours of </a:t>
            </a:r>
            <a:r>
              <a:rPr lang="en-US" sz="900" b="1" i="1" dirty="0" smtClean="0">
                <a:solidFill>
                  <a:srgbClr val="000000"/>
                </a:solidFill>
              </a:rPr>
              <a:t>Training and Hands-on lab sessions </a:t>
            </a:r>
            <a:r>
              <a:rPr lang="en-US" sz="900" i="1" dirty="0" smtClean="0">
                <a:solidFill>
                  <a:srgbClr val="000000"/>
                </a:solidFill>
              </a:rPr>
              <a:t>delivered on niche emerging skills</a:t>
            </a:r>
          </a:p>
        </p:txBody>
      </p:sp>
      <p:sp>
        <p:nvSpPr>
          <p:cNvPr id="33" name="CPTKSTEPV2f08t01l00s01m00j0ca0cb01i01u00z14"/>
          <p:cNvSpPr/>
          <p:nvPr/>
        </p:nvSpPr>
        <p:spPr>
          <a:xfrm flipH="1">
            <a:off x="6822151" y="3325769"/>
            <a:ext cx="3712904" cy="914400"/>
          </a:xfrm>
          <a:prstGeom prst="homePlate">
            <a:avLst>
              <a:gd name="adj" fmla="val 33919"/>
            </a:avLst>
          </a:prstGeom>
          <a:solidFill>
            <a:schemeClr val="accent4"/>
          </a:solidFill>
          <a:ln w="6350">
            <a:solidFill>
              <a:schemeClr val="accent5"/>
            </a:solidFill>
          </a:ln>
          <a:effectLst>
            <a:outerShdw blurRad="50800" dist="38100" dir="5400000">
              <a:srgbClr val="68727C">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tIns="0" rIns="91440" bIns="0" rtlCol="0" anchor="ctr">
            <a:noAutofit/>
          </a:bodyPr>
          <a:lstStyle/>
          <a:p>
            <a:pPr marL="0" lvl="1">
              <a:spcBef>
                <a:spcPct val="40000"/>
              </a:spcBef>
            </a:pPr>
            <a:r>
              <a:rPr lang="en-GB" sz="1200" b="1" kern="0" dirty="0">
                <a:solidFill>
                  <a:schemeClr val="bg1"/>
                </a:solidFill>
                <a:cs typeface="Arial" pitchFamily="34" charset="0"/>
              </a:rPr>
              <a:t>Level 1 – Technical </a:t>
            </a:r>
            <a:r>
              <a:rPr lang="en-GB" sz="1200" b="1" kern="0" dirty="0" smtClean="0">
                <a:solidFill>
                  <a:schemeClr val="bg1"/>
                </a:solidFill>
                <a:cs typeface="Arial" pitchFamily="34" charset="0"/>
              </a:rPr>
              <a:t>Assessment</a:t>
            </a:r>
            <a:endParaRPr lang="en-GB" sz="1200" b="1" kern="0" dirty="0">
              <a:solidFill>
                <a:schemeClr val="bg1"/>
              </a:solidFill>
              <a:cs typeface="Arial" pitchFamily="34" charset="0"/>
            </a:endParaRPr>
          </a:p>
          <a:p>
            <a:pPr marL="0" lvl="1">
              <a:spcBef>
                <a:spcPct val="40000"/>
              </a:spcBef>
            </a:pPr>
            <a:r>
              <a:rPr lang="en-GB" sz="1000" kern="0" dirty="0">
                <a:solidFill>
                  <a:schemeClr val="bg1"/>
                </a:solidFill>
                <a:cs typeface="Arial" pitchFamily="34" charset="0"/>
              </a:rPr>
              <a:t>Technical competency assessment of all participants. Successful participants qualify for Hackathon Finale</a:t>
            </a:r>
          </a:p>
        </p:txBody>
      </p:sp>
      <p:sp>
        <p:nvSpPr>
          <p:cNvPr id="34" name="CPTKSTEPV3f08t01l00s01m00j0ca0cb01i01u00z14"/>
          <p:cNvSpPr/>
          <p:nvPr/>
        </p:nvSpPr>
        <p:spPr>
          <a:xfrm>
            <a:off x="1496938" y="5169681"/>
            <a:ext cx="3712904" cy="914400"/>
          </a:xfrm>
          <a:prstGeom prst="homePlate">
            <a:avLst>
              <a:gd name="adj" fmla="val 33919"/>
            </a:avLst>
          </a:prstGeom>
          <a:solidFill>
            <a:schemeClr val="accent2"/>
          </a:solidFill>
          <a:ln w="6350">
            <a:solidFill>
              <a:schemeClr val="accent5"/>
            </a:solidFill>
          </a:ln>
          <a:effectLst>
            <a:outerShdw blurRad="50800" dist="38100" dir="5400000">
              <a:srgbClr val="68727C">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oAutofit/>
          </a:bodyPr>
          <a:lstStyle/>
          <a:p>
            <a:pPr marL="0" lvl="1">
              <a:spcBef>
                <a:spcPct val="40000"/>
              </a:spcBef>
            </a:pPr>
            <a:r>
              <a:rPr lang="en-GB" sz="1200" b="1" kern="0" dirty="0">
                <a:solidFill>
                  <a:schemeClr val="bg1"/>
                </a:solidFill>
                <a:cs typeface="Arial" pitchFamily="34" charset="0"/>
              </a:rPr>
              <a:t>Level 2 – Hackathon </a:t>
            </a:r>
            <a:r>
              <a:rPr lang="en-GB" sz="1200" b="1" kern="0" dirty="0" smtClean="0">
                <a:solidFill>
                  <a:schemeClr val="bg1"/>
                </a:solidFill>
                <a:cs typeface="Arial" pitchFamily="34" charset="0"/>
              </a:rPr>
              <a:t>Code Challenge</a:t>
            </a:r>
            <a:endParaRPr lang="en-GB" sz="1200" b="1" kern="0" dirty="0">
              <a:solidFill>
                <a:schemeClr val="bg1"/>
              </a:solidFill>
              <a:cs typeface="Arial" pitchFamily="34" charset="0"/>
            </a:endParaRPr>
          </a:p>
          <a:p>
            <a:pPr marL="0" lvl="1">
              <a:spcBef>
                <a:spcPct val="40000"/>
              </a:spcBef>
            </a:pPr>
            <a:r>
              <a:rPr lang="en-GB" sz="1000" kern="0" dirty="0">
                <a:solidFill>
                  <a:schemeClr val="bg1"/>
                </a:solidFill>
                <a:cs typeface="Arial" pitchFamily="34" charset="0"/>
              </a:rPr>
              <a:t>Code challenges with </a:t>
            </a:r>
            <a:r>
              <a:rPr lang="en-GB" sz="1000" kern="0" dirty="0" smtClean="0">
                <a:solidFill>
                  <a:schemeClr val="bg1"/>
                </a:solidFill>
                <a:cs typeface="Arial" pitchFamily="34" charset="0"/>
              </a:rPr>
              <a:t>3 business </a:t>
            </a:r>
            <a:r>
              <a:rPr lang="en-GB" sz="1000" kern="0" dirty="0">
                <a:solidFill>
                  <a:schemeClr val="bg1"/>
                </a:solidFill>
                <a:cs typeface="Arial" pitchFamily="34" charset="0"/>
              </a:rPr>
              <a:t>scenarios </a:t>
            </a:r>
            <a:r>
              <a:rPr lang="en-GB" sz="1000" kern="0" dirty="0" smtClean="0">
                <a:solidFill>
                  <a:schemeClr val="bg1"/>
                </a:solidFill>
                <a:cs typeface="Arial" pitchFamily="34" charset="0"/>
              </a:rPr>
              <a:t>in to solve in 1.5 </a:t>
            </a:r>
            <a:r>
              <a:rPr lang="en-GB" sz="1000" kern="0" dirty="0">
                <a:solidFill>
                  <a:schemeClr val="bg1"/>
                </a:solidFill>
                <a:cs typeface="Arial" pitchFamily="34" charset="0"/>
              </a:rPr>
              <a:t>Days</a:t>
            </a:r>
          </a:p>
        </p:txBody>
      </p:sp>
      <p:sp>
        <p:nvSpPr>
          <p:cNvPr id="35" name="Rectangle 8"/>
          <p:cNvSpPr/>
          <p:nvPr/>
        </p:nvSpPr>
        <p:spPr>
          <a:xfrm rot="10800000" flipH="1" flipV="1">
            <a:off x="7647317" y="2108576"/>
            <a:ext cx="2691071" cy="729462"/>
          </a:xfrm>
          <a:prstGeom prst="snipRoundRect">
            <a:avLst/>
          </a:prstGeom>
          <a:solidFill>
            <a:schemeClr val="bg1">
              <a:lumMod val="95000"/>
            </a:schemeClr>
          </a:solidFill>
          <a:ln w="3175">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87171" tIns="43585" rIns="87171" bIns="43585" rtlCol="0" anchor="ctr" anchorCtr="0"/>
          <a:lstStyle/>
          <a:p>
            <a:pPr algn="ctr">
              <a:spcAft>
                <a:spcPts val="1200"/>
              </a:spcAft>
            </a:pPr>
            <a:r>
              <a:rPr lang="en-US" sz="900" b="1" i="1" dirty="0" smtClean="0">
                <a:solidFill>
                  <a:srgbClr val="000000"/>
                </a:solidFill>
              </a:rPr>
              <a:t>1200 Participants across ADM and other practices up-skilled </a:t>
            </a:r>
            <a:r>
              <a:rPr lang="en-US" sz="900" i="1" dirty="0" smtClean="0">
                <a:solidFill>
                  <a:srgbClr val="000000"/>
                </a:solidFill>
              </a:rPr>
              <a:t>during Hackathon week</a:t>
            </a:r>
          </a:p>
        </p:txBody>
      </p:sp>
      <p:sp>
        <p:nvSpPr>
          <p:cNvPr id="36" name="Rectangle 8"/>
          <p:cNvSpPr/>
          <p:nvPr/>
        </p:nvSpPr>
        <p:spPr>
          <a:xfrm rot="10800000" flipH="1" flipV="1">
            <a:off x="2350054" y="2926867"/>
            <a:ext cx="2764313" cy="628594"/>
          </a:xfrm>
          <a:prstGeom prst="snipRoundRect">
            <a:avLst/>
          </a:prstGeom>
          <a:solidFill>
            <a:schemeClr val="bg1">
              <a:lumMod val="95000"/>
            </a:schemeClr>
          </a:solidFill>
          <a:ln w="3175">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87171" tIns="43585" rIns="87171" bIns="43585" rtlCol="0" anchor="ctr" anchorCtr="0"/>
          <a:lstStyle/>
          <a:p>
            <a:pPr algn="ctr">
              <a:spcAft>
                <a:spcPts val="1200"/>
              </a:spcAft>
            </a:pPr>
            <a:r>
              <a:rPr lang="en-US" sz="900" b="1" i="1" dirty="0" smtClean="0">
                <a:solidFill>
                  <a:srgbClr val="000000"/>
                </a:solidFill>
              </a:rPr>
              <a:t>100 Finalists across 20 teams </a:t>
            </a:r>
            <a:r>
              <a:rPr lang="en-US" sz="900" i="1" dirty="0" smtClean="0">
                <a:solidFill>
                  <a:srgbClr val="000000"/>
                </a:solidFill>
              </a:rPr>
              <a:t>selected for Hackathon Finale through Technical Assessments</a:t>
            </a:r>
          </a:p>
        </p:txBody>
      </p:sp>
      <p:sp>
        <p:nvSpPr>
          <p:cNvPr id="37" name="Rectangle 8"/>
          <p:cNvSpPr/>
          <p:nvPr/>
        </p:nvSpPr>
        <p:spPr>
          <a:xfrm rot="10800000" flipH="1" flipV="1">
            <a:off x="6469518" y="4750070"/>
            <a:ext cx="2764313" cy="628594"/>
          </a:xfrm>
          <a:prstGeom prst="snipRoundRect">
            <a:avLst/>
          </a:prstGeom>
          <a:solidFill>
            <a:schemeClr val="bg1">
              <a:lumMod val="95000"/>
            </a:schemeClr>
          </a:solidFill>
          <a:ln w="3175">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87171" tIns="43585" rIns="87171" bIns="43585" rtlCol="0" anchor="ctr" anchorCtr="0"/>
          <a:lstStyle/>
          <a:p>
            <a:pPr algn="ctr">
              <a:spcAft>
                <a:spcPts val="1200"/>
              </a:spcAft>
            </a:pPr>
            <a:r>
              <a:rPr lang="en-US" sz="900" b="1" i="1" dirty="0" smtClean="0">
                <a:solidFill>
                  <a:srgbClr val="000000"/>
                </a:solidFill>
              </a:rPr>
              <a:t>4 solutions - Blockchain published</a:t>
            </a:r>
            <a:endParaRPr lang="en-US" sz="900" i="1" dirty="0" smtClean="0">
              <a:solidFill>
                <a:srgbClr val="000000"/>
              </a:solidFill>
            </a:endParaRPr>
          </a:p>
        </p:txBody>
      </p:sp>
      <p:sp>
        <p:nvSpPr>
          <p:cNvPr id="38" name="Rectangle 8"/>
          <p:cNvSpPr/>
          <p:nvPr/>
        </p:nvSpPr>
        <p:spPr>
          <a:xfrm rot="10800000" flipH="1" flipV="1">
            <a:off x="7781660" y="5848709"/>
            <a:ext cx="2100311" cy="388189"/>
          </a:xfrm>
          <a:prstGeom prst="snipRoundRect">
            <a:avLst/>
          </a:prstGeom>
          <a:solidFill>
            <a:schemeClr val="bg1">
              <a:lumMod val="95000"/>
            </a:schemeClr>
          </a:solidFill>
          <a:ln w="3175">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87171" tIns="43585" rIns="87171" bIns="43585" rtlCol="0" anchor="ctr" anchorCtr="0"/>
          <a:lstStyle/>
          <a:p>
            <a:pPr algn="ctr">
              <a:spcAft>
                <a:spcPts val="1200"/>
              </a:spcAft>
            </a:pPr>
            <a:r>
              <a:rPr lang="en-US" sz="900" b="1" i="1" dirty="0" smtClean="0">
                <a:solidFill>
                  <a:srgbClr val="000000"/>
                </a:solidFill>
              </a:rPr>
              <a:t>7+ proposals</a:t>
            </a:r>
          </a:p>
        </p:txBody>
      </p:sp>
      <p:grpSp>
        <p:nvGrpSpPr>
          <p:cNvPr id="39" name="Group 46"/>
          <p:cNvGrpSpPr/>
          <p:nvPr/>
        </p:nvGrpSpPr>
        <p:grpSpPr>
          <a:xfrm>
            <a:off x="923449" y="1929525"/>
            <a:ext cx="10321608" cy="3723751"/>
            <a:chOff x="587615" y="2076171"/>
            <a:chExt cx="8168198" cy="3723751"/>
          </a:xfrm>
        </p:grpSpPr>
        <p:cxnSp>
          <p:nvCxnSpPr>
            <p:cNvPr id="40" name="Straight Connector 39"/>
            <p:cNvCxnSpPr>
              <a:stCxn id="46" idx="0"/>
              <a:endCxn id="45" idx="2"/>
            </p:cNvCxnSpPr>
            <p:nvPr/>
          </p:nvCxnSpPr>
          <p:spPr>
            <a:xfrm flipV="1">
              <a:off x="1044980" y="3927269"/>
              <a:ext cx="7253633" cy="21555"/>
            </a:xfrm>
            <a:prstGeom prst="line">
              <a:avLst/>
            </a:prstGeom>
            <a:ln w="9525">
              <a:solidFill>
                <a:schemeClr val="accent5"/>
              </a:solidFill>
              <a:prstDash val="soli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endCxn id="43" idx="0"/>
            </p:cNvCxnSpPr>
            <p:nvPr/>
          </p:nvCxnSpPr>
          <p:spPr>
            <a:xfrm flipV="1">
              <a:off x="3589869" y="2076171"/>
              <a:ext cx="4708743" cy="7974"/>
            </a:xfrm>
            <a:prstGeom prst="line">
              <a:avLst/>
            </a:prstGeom>
            <a:ln w="9525">
              <a:solidFill>
                <a:schemeClr val="accent5"/>
              </a:solidFill>
              <a:prstDash val="soli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48" idx="2"/>
            </p:cNvCxnSpPr>
            <p:nvPr/>
          </p:nvCxnSpPr>
          <p:spPr>
            <a:xfrm flipV="1">
              <a:off x="1044981" y="5784727"/>
              <a:ext cx="7424300" cy="15195"/>
            </a:xfrm>
            <a:prstGeom prst="line">
              <a:avLst/>
            </a:prstGeom>
            <a:ln w="9525">
              <a:solidFill>
                <a:schemeClr val="accent5"/>
              </a:solidFill>
              <a:prstDash val="solid"/>
            </a:ln>
          </p:spPr>
          <p:style>
            <a:lnRef idx="1">
              <a:schemeClr val="accent1"/>
            </a:lnRef>
            <a:fillRef idx="0">
              <a:schemeClr val="accent1"/>
            </a:fillRef>
            <a:effectRef idx="0">
              <a:schemeClr val="accent1"/>
            </a:effectRef>
            <a:fontRef idx="minor">
              <a:schemeClr val="tx1"/>
            </a:fontRef>
          </p:style>
        </p:cxnSp>
        <p:sp>
          <p:nvSpPr>
            <p:cNvPr id="43" name="Arc 42"/>
            <p:cNvSpPr/>
            <p:nvPr/>
          </p:nvSpPr>
          <p:spPr>
            <a:xfrm>
              <a:off x="7841413" y="2076171"/>
              <a:ext cx="914400" cy="914400"/>
            </a:xfrm>
            <a:prstGeom prst="arc">
              <a:avLst/>
            </a:prstGeom>
            <a:ln w="9525">
              <a:solidFill>
                <a:schemeClr val="accent5"/>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44" name="Straight Connector 43"/>
            <p:cNvCxnSpPr/>
            <p:nvPr/>
          </p:nvCxnSpPr>
          <p:spPr>
            <a:xfrm>
              <a:off x="8755813" y="2533419"/>
              <a:ext cx="0" cy="925773"/>
            </a:xfrm>
            <a:prstGeom prst="line">
              <a:avLst/>
            </a:prstGeom>
            <a:ln w="9525">
              <a:solidFill>
                <a:schemeClr val="accent5"/>
              </a:solidFill>
              <a:prstDash val="solid"/>
            </a:ln>
          </p:spPr>
          <p:style>
            <a:lnRef idx="1">
              <a:schemeClr val="accent1"/>
            </a:lnRef>
            <a:fillRef idx="0">
              <a:schemeClr val="accent1"/>
            </a:fillRef>
            <a:effectRef idx="0">
              <a:schemeClr val="accent1"/>
            </a:effectRef>
            <a:fontRef idx="minor">
              <a:schemeClr val="tx1"/>
            </a:fontRef>
          </p:style>
        </p:cxnSp>
        <p:sp>
          <p:nvSpPr>
            <p:cNvPr id="45" name="Arc 44"/>
            <p:cNvSpPr/>
            <p:nvPr/>
          </p:nvSpPr>
          <p:spPr>
            <a:xfrm rot="5400000">
              <a:off x="7841413" y="3012869"/>
              <a:ext cx="914400" cy="914400"/>
            </a:xfrm>
            <a:prstGeom prst="arc">
              <a:avLst/>
            </a:prstGeom>
            <a:ln w="9525">
              <a:solidFill>
                <a:schemeClr val="accent5"/>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6" name="Arc 45"/>
            <p:cNvSpPr/>
            <p:nvPr/>
          </p:nvSpPr>
          <p:spPr>
            <a:xfrm flipH="1">
              <a:off x="587780" y="3948824"/>
              <a:ext cx="914400" cy="914400"/>
            </a:xfrm>
            <a:prstGeom prst="arc">
              <a:avLst/>
            </a:prstGeom>
            <a:ln w="9525">
              <a:solidFill>
                <a:schemeClr val="accent5"/>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47" name="Straight Connector 46"/>
            <p:cNvCxnSpPr/>
            <p:nvPr/>
          </p:nvCxnSpPr>
          <p:spPr>
            <a:xfrm flipH="1">
              <a:off x="587615" y="4400337"/>
              <a:ext cx="0" cy="925773"/>
            </a:xfrm>
            <a:prstGeom prst="line">
              <a:avLst/>
            </a:prstGeom>
            <a:ln w="9525">
              <a:solidFill>
                <a:schemeClr val="accent5"/>
              </a:solidFill>
              <a:prstDash val="solid"/>
            </a:ln>
          </p:spPr>
          <p:style>
            <a:lnRef idx="1">
              <a:schemeClr val="accent1"/>
            </a:lnRef>
            <a:fillRef idx="0">
              <a:schemeClr val="accent1"/>
            </a:fillRef>
            <a:effectRef idx="0">
              <a:schemeClr val="accent1"/>
            </a:effectRef>
            <a:fontRef idx="minor">
              <a:schemeClr val="tx1"/>
            </a:fontRef>
          </p:style>
        </p:cxnSp>
        <p:sp>
          <p:nvSpPr>
            <p:cNvPr id="48" name="Arc 47"/>
            <p:cNvSpPr/>
            <p:nvPr/>
          </p:nvSpPr>
          <p:spPr>
            <a:xfrm rot="16200000" flipH="1">
              <a:off x="587780" y="4885522"/>
              <a:ext cx="914400" cy="914400"/>
            </a:xfrm>
            <a:prstGeom prst="arc">
              <a:avLst/>
            </a:prstGeom>
            <a:ln w="9525">
              <a:solidFill>
                <a:schemeClr val="accent5"/>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cxnSp>
        <p:nvCxnSpPr>
          <p:cNvPr id="49" name="Curved Connector 48"/>
          <p:cNvCxnSpPr/>
          <p:nvPr/>
        </p:nvCxnSpPr>
        <p:spPr>
          <a:xfrm flipV="1">
            <a:off x="5340880" y="1498748"/>
            <a:ext cx="636176" cy="426705"/>
          </a:xfrm>
          <a:prstGeom prst="curvedConnector3">
            <a:avLst>
              <a:gd name="adj1" fmla="val 50000"/>
            </a:avLst>
          </a:prstGeom>
          <a:ln w="3175">
            <a:solidFill>
              <a:schemeClr val="accent5">
                <a:lumMod val="7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Curved Connector 49"/>
          <p:cNvCxnSpPr/>
          <p:nvPr/>
        </p:nvCxnSpPr>
        <p:spPr>
          <a:xfrm>
            <a:off x="6905591" y="1951591"/>
            <a:ext cx="741726" cy="521716"/>
          </a:xfrm>
          <a:prstGeom prst="curvedConnector3">
            <a:avLst>
              <a:gd name="adj1" fmla="val 50000"/>
            </a:avLst>
          </a:prstGeom>
          <a:ln w="3175">
            <a:solidFill>
              <a:schemeClr val="accent5">
                <a:lumMod val="7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Curved Connector 50"/>
          <p:cNvCxnSpPr/>
          <p:nvPr/>
        </p:nvCxnSpPr>
        <p:spPr>
          <a:xfrm rot="10800000">
            <a:off x="5114368" y="3396441"/>
            <a:ext cx="812939" cy="377269"/>
          </a:xfrm>
          <a:prstGeom prst="curvedConnector3">
            <a:avLst>
              <a:gd name="adj1" fmla="val 50000"/>
            </a:avLst>
          </a:prstGeom>
          <a:ln w="3175">
            <a:solidFill>
              <a:schemeClr val="accent5">
                <a:lumMod val="7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Curved Connector 51"/>
          <p:cNvCxnSpPr/>
          <p:nvPr/>
        </p:nvCxnSpPr>
        <p:spPr>
          <a:xfrm flipV="1">
            <a:off x="5748922" y="5064368"/>
            <a:ext cx="720596" cy="582745"/>
          </a:xfrm>
          <a:prstGeom prst="curvedConnector3">
            <a:avLst>
              <a:gd name="adj1" fmla="val 50000"/>
            </a:avLst>
          </a:prstGeom>
          <a:ln w="3175">
            <a:solidFill>
              <a:schemeClr val="accent5">
                <a:lumMod val="7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Curved Connector 52"/>
          <p:cNvCxnSpPr/>
          <p:nvPr/>
        </p:nvCxnSpPr>
        <p:spPr>
          <a:xfrm>
            <a:off x="7100889" y="5644397"/>
            <a:ext cx="680770" cy="393793"/>
          </a:xfrm>
          <a:prstGeom prst="curvedConnector3">
            <a:avLst>
              <a:gd name="adj1" fmla="val 50000"/>
            </a:avLst>
          </a:prstGeom>
          <a:ln w="3175">
            <a:solidFill>
              <a:schemeClr val="accent5">
                <a:lumMod val="7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10882984" y="5500920"/>
            <a:ext cx="337537" cy="274320"/>
          </a:xfrm>
          <a:prstGeom prst="ellipse">
            <a:avLst/>
          </a:prstGeom>
          <a:solidFill>
            <a:schemeClr val="bg1">
              <a:lumMod val="95000"/>
            </a:schemeClr>
          </a:solidFill>
          <a:ln w="9525" cap="flat" cmpd="sng" algn="ctr">
            <a:solidFill>
              <a:schemeClr val="accent5"/>
            </a:solidFill>
            <a:prstDash val="solid"/>
          </a:ln>
          <a:effectLst/>
        </p:spPr>
        <p:txBody>
          <a:bodyPr rtlCol="0" anchor="ctr"/>
          <a:lstStyle/>
          <a:p>
            <a:pPr algn="ctr" defTabSz="914400">
              <a:defRPr/>
            </a:pPr>
            <a:endParaRPr lang="en-US" sz="1200" b="1" kern="0" dirty="0">
              <a:solidFill>
                <a:srgbClr val="998C85">
                  <a:lumMod val="50000"/>
                </a:srgbClr>
              </a:solidFill>
              <a:latin typeface="+mj-lt"/>
              <a:cs typeface="Arial" pitchFamily="34" charset="0"/>
            </a:endParaRPr>
          </a:p>
        </p:txBody>
      </p:sp>
    </p:spTree>
    <p:extLst>
      <p:ext uri="{BB962C8B-B14F-4D97-AF65-F5344CB8AC3E}">
        <p14:creationId xmlns="" xmlns:p14="http://schemas.microsoft.com/office/powerpoint/2010/main" val="27669928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Thank You</a:t>
            </a:r>
          </a:p>
        </p:txBody>
      </p:sp>
    </p:spTree>
    <p:extLst>
      <p:ext uri="{BB962C8B-B14F-4D97-AF65-F5344CB8AC3E}">
        <p14:creationId xmlns="" xmlns:p14="http://schemas.microsoft.com/office/powerpoint/2010/main" val="2689678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176988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NOTICE TO THE RECIPIENT OF THIS PROPOSAL </a:t>
            </a:r>
          </a:p>
        </p:txBody>
      </p:sp>
      <p:sp>
        <p:nvSpPr>
          <p:cNvPr id="5" name="Text Placeholder 4"/>
          <p:cNvSpPr>
            <a:spLocks noGrp="1"/>
          </p:cNvSpPr>
          <p:nvPr>
            <p:ph type="body" sz="quarter" idx="10"/>
          </p:nvPr>
        </p:nvSpPr>
        <p:spPr>
          <a:xfrm>
            <a:off x="407987" y="1578707"/>
            <a:ext cx="11195749" cy="4442581"/>
          </a:xfrm>
        </p:spPr>
        <p:txBody>
          <a:bodyPr>
            <a:normAutofit fontScale="77500" lnSpcReduction="20000"/>
          </a:bodyPr>
          <a:lstStyle/>
          <a:p>
            <a:pPr>
              <a:lnSpc>
                <a:spcPct val="120000"/>
              </a:lnSpc>
            </a:pPr>
            <a:r>
              <a:rPr lang="en-US" dirty="0"/>
              <a:t>The information contained herein is considered proprietary and confidential information of Capgemini Technology Services India Ltd (“Capgemini”), and its release would offer substantial benefit to competitors offering similar services. This material includes descriptions of methodologies and concepts derived through substantial research and development efforts undertaken by Capgemini. Therefore, the use or release of the information contained in this proposal for purposes other than an evaluation of its contents as a basis for contract award is prohibited, and it is the position of Capgemini that the materials herein are not considered subject to release under the Freedom of Information Act, if applicable. </a:t>
            </a:r>
          </a:p>
          <a:p>
            <a:pPr>
              <a:lnSpc>
                <a:spcPct val="120000"/>
              </a:lnSpc>
            </a:pPr>
            <a:r>
              <a:rPr lang="en-US" dirty="0"/>
              <a:t> </a:t>
            </a:r>
          </a:p>
          <a:p>
            <a:pPr>
              <a:lnSpc>
                <a:spcPct val="120000"/>
              </a:lnSpc>
            </a:pPr>
            <a:r>
              <a:rPr lang="en-US" dirty="0"/>
              <a:t>Copyright 2017 Capgemini. All rights reserved. No part of this proposal may be reproduced by any means or transmitted without the prior written permission of Capgemini except with respect to copies made or transmitted internally by you for the purpose of evaluating this proposal. All copies of this proposal (or any portion hereof) and any accompanying electronic copies should be returned to Capgemini or, at </a:t>
            </a:r>
          </a:p>
          <a:p>
            <a:pPr>
              <a:lnSpc>
                <a:spcPct val="120000"/>
              </a:lnSpc>
            </a:pPr>
            <a:r>
              <a:rPr lang="en-US" dirty="0"/>
              <a:t>Capgemini’s option, destroyed at the end of the proposal evaluation period if Capgemini is not selected.</a:t>
            </a:r>
          </a:p>
          <a:p>
            <a:pPr>
              <a:lnSpc>
                <a:spcPct val="120000"/>
              </a:lnSpc>
            </a:pPr>
            <a:r>
              <a:rPr lang="en-US" dirty="0"/>
              <a:t> </a:t>
            </a:r>
          </a:p>
          <a:p>
            <a:pPr>
              <a:lnSpc>
                <a:spcPct val="120000"/>
              </a:lnSpc>
            </a:pPr>
            <a:r>
              <a:rPr lang="en-US" dirty="0"/>
              <a:t>Neither submission by Capgemini nor your acceptance of this proposal, in whole or in part, constitutes acceptance by Capgemini of any contractual terms contained in your Request for Proposal, if any, and shall not form a binding agreement between the parties. Such an agreement shall only exist upon the execution of a mutually acceptable contract by both parties. Except as otherwise set forth in such a contract, Capgemini makes no representations or warranties to you.</a:t>
            </a:r>
          </a:p>
          <a:p>
            <a:pPr>
              <a:lnSpc>
                <a:spcPct val="120000"/>
              </a:lnSpc>
            </a:pPr>
            <a:r>
              <a:rPr lang="en-US" dirty="0"/>
              <a:t> </a:t>
            </a:r>
          </a:p>
          <a:p>
            <a:pPr>
              <a:lnSpc>
                <a:spcPct val="120000"/>
              </a:lnSpc>
            </a:pPr>
            <a:r>
              <a:rPr lang="en-US" dirty="0"/>
              <a:t>The term "Capgemini" appearing elsewhere in this proposal may refer to Capgemini Technology Services India Ltd or to one or more of its global affiliates. However, this proposal is being submitted only by Capgemini Technology Services India Ltd which is solely responsible for its contents, and Capgemini Technology Services India Ltd shall be the contracting entity if its proposal is selected.</a:t>
            </a:r>
          </a:p>
          <a:p>
            <a:pPr>
              <a:lnSpc>
                <a:spcPct val="120000"/>
              </a:lnSpc>
            </a:pPr>
            <a:r>
              <a:rPr lang="en-US" dirty="0"/>
              <a:t>Capgemini Technology Services India Ltd</a:t>
            </a:r>
          </a:p>
          <a:p>
            <a:endParaRPr lang="en-US" dirty="0"/>
          </a:p>
        </p:txBody>
      </p:sp>
    </p:spTree>
    <p:extLst>
      <p:ext uri="{BB962C8B-B14F-4D97-AF65-F5344CB8AC3E}">
        <p14:creationId xmlns="" xmlns:p14="http://schemas.microsoft.com/office/powerpoint/2010/main" val="4183770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 xmlns:a16="http://schemas.microsoft.com/office/drawing/2014/main" id="{94C8ACB3-92E7-416E-B1DC-7A6D28B8FF93}"/>
              </a:ext>
            </a:extLst>
          </p:cNvPr>
          <p:cNvPicPr>
            <a:picLocks noGrp="1" noChangeAspect="1"/>
          </p:cNvPicPr>
          <p:nvPr>
            <p:ph type="pic" sz="quarter" idx="19"/>
          </p:nvPr>
        </p:nvPicPr>
        <p:blipFill rotWithShape="1">
          <a:blip r:embed="rId3" cstate="print">
            <a:extLst>
              <a:ext uri="{28A0092B-C50C-407E-A947-70E740481C1C}">
                <a14:useLocalDpi xmlns="" xmlns:a14="http://schemas.microsoft.com/office/drawing/2010/main" val="0"/>
              </a:ext>
            </a:extLst>
          </a:blip>
          <a:srcRect l="6762" r="11504"/>
          <a:stretch/>
        </p:blipFill>
        <p:spPr>
          <a:xfrm>
            <a:off x="660091" y="68335"/>
            <a:ext cx="10297144" cy="7088262"/>
          </a:xfrm>
        </p:spPr>
      </p:pic>
      <p:grpSp>
        <p:nvGrpSpPr>
          <p:cNvPr id="20" name="Group 19">
            <a:extLst>
              <a:ext uri="{FF2B5EF4-FFF2-40B4-BE49-F238E27FC236}">
                <a16:creationId xmlns="" xmlns:a16="http://schemas.microsoft.com/office/drawing/2014/main" id="{4355C12A-73CF-432A-BF98-DD896761F988}"/>
              </a:ext>
            </a:extLst>
          </p:cNvPr>
          <p:cNvGrpSpPr>
            <a:grpSpLocks noChangeAspect="1"/>
          </p:cNvGrpSpPr>
          <p:nvPr/>
        </p:nvGrpSpPr>
        <p:grpSpPr>
          <a:xfrm>
            <a:off x="7087039" y="1262289"/>
            <a:ext cx="594360" cy="561572"/>
            <a:chOff x="6230532" y="1335315"/>
            <a:chExt cx="1204015" cy="1137596"/>
          </a:xfrm>
        </p:grpSpPr>
        <p:sp>
          <p:nvSpPr>
            <p:cNvPr id="21" name="Oval 20">
              <a:extLst>
                <a:ext uri="{FF2B5EF4-FFF2-40B4-BE49-F238E27FC236}">
                  <a16:creationId xmlns="" xmlns:a16="http://schemas.microsoft.com/office/drawing/2014/main" id="{06AC0EE6-AF4D-4FFC-ADD2-B9AE896BF230}"/>
                </a:ext>
              </a:extLst>
            </p:cNvPr>
            <p:cNvSpPr/>
            <p:nvPr/>
          </p:nvSpPr>
          <p:spPr>
            <a:xfrm>
              <a:off x="6230532" y="1335315"/>
              <a:ext cx="1204015" cy="11375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a:p>
          </p:txBody>
        </p:sp>
        <p:sp>
          <p:nvSpPr>
            <p:cNvPr id="22" name="Text Placeholder 14">
              <a:extLst>
                <a:ext uri="{FF2B5EF4-FFF2-40B4-BE49-F238E27FC236}">
                  <a16:creationId xmlns="" xmlns:a16="http://schemas.microsoft.com/office/drawing/2014/main" id="{D60C1C9E-EE4C-4D47-992A-F334F34763F0}"/>
                </a:ext>
              </a:extLst>
            </p:cNvPr>
            <p:cNvSpPr txBox="1">
              <a:spLocks/>
            </p:cNvSpPr>
            <p:nvPr/>
          </p:nvSpPr>
          <p:spPr>
            <a:xfrm>
              <a:off x="6369574" y="1676284"/>
              <a:ext cx="887568" cy="48270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1400" b="1" dirty="0">
                  <a:solidFill>
                    <a:srgbClr val="2C004B"/>
                  </a:solidFill>
                </a:rPr>
                <a:t>01</a:t>
              </a:r>
            </a:p>
          </p:txBody>
        </p:sp>
      </p:grpSp>
      <p:grpSp>
        <p:nvGrpSpPr>
          <p:cNvPr id="23" name="Group 22">
            <a:extLst>
              <a:ext uri="{FF2B5EF4-FFF2-40B4-BE49-F238E27FC236}">
                <a16:creationId xmlns="" xmlns:a16="http://schemas.microsoft.com/office/drawing/2014/main" id="{37CE2E9A-D16D-4728-93E9-77D9F10FF84D}"/>
              </a:ext>
            </a:extLst>
          </p:cNvPr>
          <p:cNvGrpSpPr>
            <a:grpSpLocks noChangeAspect="1"/>
          </p:cNvGrpSpPr>
          <p:nvPr/>
        </p:nvGrpSpPr>
        <p:grpSpPr>
          <a:xfrm>
            <a:off x="7087040" y="1922289"/>
            <a:ext cx="594360" cy="561572"/>
            <a:chOff x="6230534" y="1335315"/>
            <a:chExt cx="1204015" cy="1137595"/>
          </a:xfrm>
        </p:grpSpPr>
        <p:sp>
          <p:nvSpPr>
            <p:cNvPr id="24" name="Oval 20">
              <a:extLst>
                <a:ext uri="{FF2B5EF4-FFF2-40B4-BE49-F238E27FC236}">
                  <a16:creationId xmlns="" xmlns:a16="http://schemas.microsoft.com/office/drawing/2014/main" id="{1F4C00B1-EB37-4D8D-B087-B71901408CA7}"/>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a:p>
          </p:txBody>
        </p:sp>
        <p:sp>
          <p:nvSpPr>
            <p:cNvPr id="25" name="Text Placeholder 14">
              <a:extLst>
                <a:ext uri="{FF2B5EF4-FFF2-40B4-BE49-F238E27FC236}">
                  <a16:creationId xmlns="" xmlns:a16="http://schemas.microsoft.com/office/drawing/2014/main" id="{C4550218-B999-4F1E-AB75-81E61E844865}"/>
                </a:ext>
              </a:extLst>
            </p:cNvPr>
            <p:cNvSpPr txBox="1">
              <a:spLocks/>
            </p:cNvSpPr>
            <p:nvPr/>
          </p:nvSpPr>
          <p:spPr>
            <a:xfrm>
              <a:off x="6369574" y="1676283"/>
              <a:ext cx="887568" cy="48270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1400" b="1" dirty="0">
                  <a:solidFill>
                    <a:srgbClr val="2C004B"/>
                  </a:solidFill>
                </a:rPr>
                <a:t>02</a:t>
              </a:r>
            </a:p>
          </p:txBody>
        </p:sp>
      </p:grpSp>
      <p:grpSp>
        <p:nvGrpSpPr>
          <p:cNvPr id="26" name="Group 25">
            <a:extLst>
              <a:ext uri="{FF2B5EF4-FFF2-40B4-BE49-F238E27FC236}">
                <a16:creationId xmlns="" xmlns:a16="http://schemas.microsoft.com/office/drawing/2014/main" id="{BF6695B8-A1F9-4BAF-B035-C9665FAD6B20}"/>
              </a:ext>
            </a:extLst>
          </p:cNvPr>
          <p:cNvGrpSpPr>
            <a:grpSpLocks noChangeAspect="1"/>
          </p:cNvGrpSpPr>
          <p:nvPr/>
        </p:nvGrpSpPr>
        <p:grpSpPr>
          <a:xfrm>
            <a:off x="7087040" y="2582289"/>
            <a:ext cx="594360" cy="561572"/>
            <a:chOff x="6230534" y="1335315"/>
            <a:chExt cx="1204015" cy="1137595"/>
          </a:xfrm>
        </p:grpSpPr>
        <p:sp>
          <p:nvSpPr>
            <p:cNvPr id="27" name="Oval 20">
              <a:extLst>
                <a:ext uri="{FF2B5EF4-FFF2-40B4-BE49-F238E27FC236}">
                  <a16:creationId xmlns="" xmlns:a16="http://schemas.microsoft.com/office/drawing/2014/main" id="{08EBF9D7-5CEF-4192-B663-8C98BC244251}"/>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a:p>
          </p:txBody>
        </p:sp>
        <p:sp>
          <p:nvSpPr>
            <p:cNvPr id="28" name="Text Placeholder 14">
              <a:extLst>
                <a:ext uri="{FF2B5EF4-FFF2-40B4-BE49-F238E27FC236}">
                  <a16:creationId xmlns="" xmlns:a16="http://schemas.microsoft.com/office/drawing/2014/main" id="{7A7F6C08-9BE8-4609-B27D-D68DDAB763A3}"/>
                </a:ext>
              </a:extLst>
            </p:cNvPr>
            <p:cNvSpPr txBox="1">
              <a:spLocks/>
            </p:cNvSpPr>
            <p:nvPr/>
          </p:nvSpPr>
          <p:spPr>
            <a:xfrm>
              <a:off x="6369574" y="1676283"/>
              <a:ext cx="887568" cy="48270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1400" b="1" dirty="0">
                  <a:solidFill>
                    <a:srgbClr val="2C004B"/>
                  </a:solidFill>
                </a:rPr>
                <a:t>03</a:t>
              </a:r>
            </a:p>
          </p:txBody>
        </p:sp>
      </p:grpSp>
      <p:grpSp>
        <p:nvGrpSpPr>
          <p:cNvPr id="29" name="Group 28">
            <a:extLst>
              <a:ext uri="{FF2B5EF4-FFF2-40B4-BE49-F238E27FC236}">
                <a16:creationId xmlns="" xmlns:a16="http://schemas.microsoft.com/office/drawing/2014/main" id="{11EEF4D5-4815-4248-AFF4-A3B0893BA6AE}"/>
              </a:ext>
            </a:extLst>
          </p:cNvPr>
          <p:cNvGrpSpPr>
            <a:grpSpLocks noChangeAspect="1"/>
          </p:cNvGrpSpPr>
          <p:nvPr/>
        </p:nvGrpSpPr>
        <p:grpSpPr>
          <a:xfrm>
            <a:off x="7087040" y="3242289"/>
            <a:ext cx="594360" cy="561572"/>
            <a:chOff x="6230534" y="1335315"/>
            <a:chExt cx="1204015" cy="1137595"/>
          </a:xfrm>
        </p:grpSpPr>
        <p:sp>
          <p:nvSpPr>
            <p:cNvPr id="30" name="Oval 20">
              <a:extLst>
                <a:ext uri="{FF2B5EF4-FFF2-40B4-BE49-F238E27FC236}">
                  <a16:creationId xmlns="" xmlns:a16="http://schemas.microsoft.com/office/drawing/2014/main" id="{65F1E6A8-6715-4312-882B-776264811647}"/>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dirty="0"/>
            </a:p>
          </p:txBody>
        </p:sp>
        <p:sp>
          <p:nvSpPr>
            <p:cNvPr id="31" name="Text Placeholder 14">
              <a:extLst>
                <a:ext uri="{FF2B5EF4-FFF2-40B4-BE49-F238E27FC236}">
                  <a16:creationId xmlns="" xmlns:a16="http://schemas.microsoft.com/office/drawing/2014/main" id="{B95A5F15-CA62-4E49-8AEF-C1A9A0086C3F}"/>
                </a:ext>
              </a:extLst>
            </p:cNvPr>
            <p:cNvSpPr txBox="1">
              <a:spLocks/>
            </p:cNvSpPr>
            <p:nvPr/>
          </p:nvSpPr>
          <p:spPr>
            <a:xfrm>
              <a:off x="6369574" y="1676283"/>
              <a:ext cx="887568" cy="48270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1400" b="1" dirty="0">
                  <a:solidFill>
                    <a:srgbClr val="2C004B"/>
                  </a:solidFill>
                </a:rPr>
                <a:t>04</a:t>
              </a:r>
            </a:p>
          </p:txBody>
        </p:sp>
      </p:grpSp>
      <p:grpSp>
        <p:nvGrpSpPr>
          <p:cNvPr id="32" name="Group 31">
            <a:extLst>
              <a:ext uri="{FF2B5EF4-FFF2-40B4-BE49-F238E27FC236}">
                <a16:creationId xmlns="" xmlns:a16="http://schemas.microsoft.com/office/drawing/2014/main" id="{72594B11-398B-4F44-BD01-75E581F8C550}"/>
              </a:ext>
            </a:extLst>
          </p:cNvPr>
          <p:cNvGrpSpPr>
            <a:grpSpLocks noChangeAspect="1"/>
          </p:cNvGrpSpPr>
          <p:nvPr/>
        </p:nvGrpSpPr>
        <p:grpSpPr>
          <a:xfrm>
            <a:off x="7087040" y="3902289"/>
            <a:ext cx="594360" cy="561572"/>
            <a:chOff x="6230534" y="1335315"/>
            <a:chExt cx="1204015" cy="1137595"/>
          </a:xfrm>
        </p:grpSpPr>
        <p:sp>
          <p:nvSpPr>
            <p:cNvPr id="33" name="Oval 20">
              <a:extLst>
                <a:ext uri="{FF2B5EF4-FFF2-40B4-BE49-F238E27FC236}">
                  <a16:creationId xmlns="" xmlns:a16="http://schemas.microsoft.com/office/drawing/2014/main" id="{17E8B294-1CC0-4A4C-85F9-C7DB5881222A}"/>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dirty="0"/>
            </a:p>
          </p:txBody>
        </p:sp>
        <p:sp>
          <p:nvSpPr>
            <p:cNvPr id="34" name="Text Placeholder 14">
              <a:extLst>
                <a:ext uri="{FF2B5EF4-FFF2-40B4-BE49-F238E27FC236}">
                  <a16:creationId xmlns="" xmlns:a16="http://schemas.microsoft.com/office/drawing/2014/main" id="{09E1C985-F8CD-41D6-8959-B41A3B9513A3}"/>
                </a:ext>
              </a:extLst>
            </p:cNvPr>
            <p:cNvSpPr txBox="1">
              <a:spLocks/>
            </p:cNvSpPr>
            <p:nvPr/>
          </p:nvSpPr>
          <p:spPr>
            <a:xfrm>
              <a:off x="6369574" y="1662761"/>
              <a:ext cx="887568" cy="48270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1400" b="1" dirty="0">
                  <a:solidFill>
                    <a:srgbClr val="2C004B"/>
                  </a:solidFill>
                </a:rPr>
                <a:t>05</a:t>
              </a:r>
            </a:p>
          </p:txBody>
        </p:sp>
      </p:grpSp>
      <p:sp>
        <p:nvSpPr>
          <p:cNvPr id="12" name="Text Placeholder 11">
            <a:extLst>
              <a:ext uri="{FF2B5EF4-FFF2-40B4-BE49-F238E27FC236}">
                <a16:creationId xmlns="" xmlns:a16="http://schemas.microsoft.com/office/drawing/2014/main" id="{C74F95F2-C547-4A56-9760-4988DBF39F46}"/>
              </a:ext>
            </a:extLst>
          </p:cNvPr>
          <p:cNvSpPr>
            <a:spLocks noGrp="1"/>
          </p:cNvSpPr>
          <p:nvPr>
            <p:ph type="body" sz="quarter" idx="11"/>
          </p:nvPr>
        </p:nvSpPr>
        <p:spPr>
          <a:xfrm>
            <a:off x="8075612" y="1268413"/>
            <a:ext cx="3708401" cy="555448"/>
          </a:xfrm>
        </p:spPr>
        <p:txBody>
          <a:bodyPr/>
          <a:lstStyle/>
          <a:p>
            <a:r>
              <a:rPr lang="pt-PT" dirty="0" smtClean="0"/>
              <a:t>Our understanding of the requirement</a:t>
            </a:r>
            <a:endParaRPr lang="pt-PT" dirty="0"/>
          </a:p>
        </p:txBody>
      </p:sp>
      <p:sp>
        <p:nvSpPr>
          <p:cNvPr id="11" name="Title 10">
            <a:extLst>
              <a:ext uri="{FF2B5EF4-FFF2-40B4-BE49-F238E27FC236}">
                <a16:creationId xmlns="" xmlns:a16="http://schemas.microsoft.com/office/drawing/2014/main" id="{F6AFFA32-E50C-4DAD-84C6-7A1E1076758D}"/>
              </a:ext>
            </a:extLst>
          </p:cNvPr>
          <p:cNvSpPr>
            <a:spLocks noGrp="1"/>
          </p:cNvSpPr>
          <p:nvPr>
            <p:ph type="title"/>
          </p:nvPr>
        </p:nvSpPr>
        <p:spPr/>
        <p:txBody>
          <a:bodyPr/>
          <a:lstStyle/>
          <a:p>
            <a:r>
              <a:rPr lang="pt-PT" dirty="0"/>
              <a:t>Table of Contents</a:t>
            </a:r>
          </a:p>
        </p:txBody>
      </p:sp>
      <p:sp>
        <p:nvSpPr>
          <p:cNvPr id="55" name="Text Placeholder 47">
            <a:extLst>
              <a:ext uri="{FF2B5EF4-FFF2-40B4-BE49-F238E27FC236}">
                <a16:creationId xmlns="" xmlns:a16="http://schemas.microsoft.com/office/drawing/2014/main" id="{277F3960-F1C6-492E-BC78-9FFB78DD0C5B}"/>
              </a:ext>
            </a:extLst>
          </p:cNvPr>
          <p:cNvSpPr>
            <a:spLocks noGrp="1"/>
          </p:cNvSpPr>
          <p:nvPr>
            <p:ph type="body" sz="quarter" idx="16"/>
          </p:nvPr>
        </p:nvSpPr>
        <p:spPr>
          <a:xfrm>
            <a:off x="8112224" y="2564904"/>
            <a:ext cx="3708401" cy="555448"/>
          </a:xfrm>
        </p:spPr>
        <p:txBody>
          <a:bodyPr/>
          <a:lstStyle/>
          <a:p>
            <a:r>
              <a:rPr lang="pt-PT" dirty="0" smtClean="0"/>
              <a:t>Blockchain in Asset Management</a:t>
            </a:r>
            <a:endParaRPr lang="pt-PT" dirty="0"/>
          </a:p>
        </p:txBody>
      </p:sp>
      <p:sp>
        <p:nvSpPr>
          <p:cNvPr id="56" name="Text Placeholder 48">
            <a:extLst>
              <a:ext uri="{FF2B5EF4-FFF2-40B4-BE49-F238E27FC236}">
                <a16:creationId xmlns="" xmlns:a16="http://schemas.microsoft.com/office/drawing/2014/main" id="{0617B05C-6062-4F6A-86F0-12018CDB94A0}"/>
              </a:ext>
            </a:extLst>
          </p:cNvPr>
          <p:cNvSpPr>
            <a:spLocks noGrp="1"/>
          </p:cNvSpPr>
          <p:nvPr>
            <p:ph type="body" sz="quarter" idx="17"/>
          </p:nvPr>
        </p:nvSpPr>
        <p:spPr>
          <a:xfrm>
            <a:off x="8112224" y="1916832"/>
            <a:ext cx="3708401" cy="555448"/>
          </a:xfrm>
        </p:spPr>
        <p:txBody>
          <a:bodyPr/>
          <a:lstStyle/>
          <a:p>
            <a:r>
              <a:rPr lang="pt-PT" dirty="0" smtClean="0"/>
              <a:t>What is Blockchain</a:t>
            </a:r>
            <a:endParaRPr lang="pt-PT" dirty="0"/>
          </a:p>
        </p:txBody>
      </p:sp>
      <p:sp>
        <p:nvSpPr>
          <p:cNvPr id="57" name="Text Placeholder 49">
            <a:extLst>
              <a:ext uri="{FF2B5EF4-FFF2-40B4-BE49-F238E27FC236}">
                <a16:creationId xmlns="" xmlns:a16="http://schemas.microsoft.com/office/drawing/2014/main" id="{2E0E7CB1-1D6A-45D1-95FD-BAD97EB3841E}"/>
              </a:ext>
            </a:extLst>
          </p:cNvPr>
          <p:cNvSpPr>
            <a:spLocks noGrp="1"/>
          </p:cNvSpPr>
          <p:nvPr>
            <p:ph type="body" sz="quarter" idx="18"/>
          </p:nvPr>
        </p:nvSpPr>
        <p:spPr>
          <a:xfrm>
            <a:off x="8112224" y="3212976"/>
            <a:ext cx="3708401" cy="555448"/>
          </a:xfrm>
        </p:spPr>
        <p:txBody>
          <a:bodyPr/>
          <a:lstStyle/>
          <a:p>
            <a:r>
              <a:rPr lang="pt-PT" dirty="0" smtClean="0"/>
              <a:t>Blockchain use cases</a:t>
            </a:r>
            <a:endParaRPr lang="pt-PT" dirty="0"/>
          </a:p>
        </p:txBody>
      </p:sp>
      <p:sp>
        <p:nvSpPr>
          <p:cNvPr id="58" name="Text Placeholder 49">
            <a:extLst>
              <a:ext uri="{FF2B5EF4-FFF2-40B4-BE49-F238E27FC236}">
                <a16:creationId xmlns="" xmlns:a16="http://schemas.microsoft.com/office/drawing/2014/main" id="{2E0E7CB1-1D6A-45D1-95FD-BAD97EB3841E}"/>
              </a:ext>
            </a:extLst>
          </p:cNvPr>
          <p:cNvSpPr>
            <a:spLocks noGrp="1"/>
          </p:cNvSpPr>
          <p:nvPr>
            <p:ph type="body" sz="quarter" idx="18"/>
          </p:nvPr>
        </p:nvSpPr>
        <p:spPr>
          <a:xfrm>
            <a:off x="8112224" y="3861048"/>
            <a:ext cx="3708401" cy="555448"/>
          </a:xfrm>
        </p:spPr>
        <p:txBody>
          <a:bodyPr/>
          <a:lstStyle/>
          <a:p>
            <a:r>
              <a:rPr lang="pt-PT" dirty="0" smtClean="0"/>
              <a:t>Industry success story</a:t>
            </a:r>
            <a:endParaRPr lang="pt-PT" dirty="0"/>
          </a:p>
        </p:txBody>
      </p:sp>
      <p:grpSp>
        <p:nvGrpSpPr>
          <p:cNvPr id="41" name="Group 40">
            <a:extLst>
              <a:ext uri="{FF2B5EF4-FFF2-40B4-BE49-F238E27FC236}">
                <a16:creationId xmlns="" xmlns:a16="http://schemas.microsoft.com/office/drawing/2014/main" id="{72594B11-398B-4F44-BD01-75E581F8C550}"/>
              </a:ext>
            </a:extLst>
          </p:cNvPr>
          <p:cNvGrpSpPr>
            <a:grpSpLocks noChangeAspect="1"/>
          </p:cNvGrpSpPr>
          <p:nvPr/>
        </p:nvGrpSpPr>
        <p:grpSpPr>
          <a:xfrm>
            <a:off x="7104112" y="4581128"/>
            <a:ext cx="594360" cy="561572"/>
            <a:chOff x="6230534" y="1335315"/>
            <a:chExt cx="1204015" cy="1137595"/>
          </a:xfrm>
        </p:grpSpPr>
        <p:sp>
          <p:nvSpPr>
            <p:cNvPr id="42" name="Oval 20">
              <a:extLst>
                <a:ext uri="{FF2B5EF4-FFF2-40B4-BE49-F238E27FC236}">
                  <a16:creationId xmlns="" xmlns:a16="http://schemas.microsoft.com/office/drawing/2014/main" id="{17E8B294-1CC0-4A4C-85F9-C7DB5881222A}"/>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dirty="0"/>
            </a:p>
          </p:txBody>
        </p:sp>
        <p:sp>
          <p:nvSpPr>
            <p:cNvPr id="43" name="Text Placeholder 14">
              <a:extLst>
                <a:ext uri="{FF2B5EF4-FFF2-40B4-BE49-F238E27FC236}">
                  <a16:creationId xmlns="" xmlns:a16="http://schemas.microsoft.com/office/drawing/2014/main" id="{09E1C985-F8CD-41D6-8959-B41A3B9513A3}"/>
                </a:ext>
              </a:extLst>
            </p:cNvPr>
            <p:cNvSpPr txBox="1">
              <a:spLocks/>
            </p:cNvSpPr>
            <p:nvPr/>
          </p:nvSpPr>
          <p:spPr>
            <a:xfrm>
              <a:off x="6369574" y="1662761"/>
              <a:ext cx="887568" cy="48270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1400" b="1" dirty="0">
                  <a:solidFill>
                    <a:srgbClr val="2C004B"/>
                  </a:solidFill>
                </a:rPr>
                <a:t>06</a:t>
              </a:r>
            </a:p>
          </p:txBody>
        </p:sp>
      </p:grpSp>
      <p:sp>
        <p:nvSpPr>
          <p:cNvPr id="46" name="Text Placeholder 49">
            <a:extLst>
              <a:ext uri="{FF2B5EF4-FFF2-40B4-BE49-F238E27FC236}">
                <a16:creationId xmlns="" xmlns:a16="http://schemas.microsoft.com/office/drawing/2014/main" id="{2E0E7CB1-1D6A-45D1-95FD-BAD97EB3841E}"/>
              </a:ext>
            </a:extLst>
          </p:cNvPr>
          <p:cNvSpPr>
            <a:spLocks noGrp="1"/>
          </p:cNvSpPr>
          <p:nvPr>
            <p:ph type="body" sz="quarter" idx="18"/>
          </p:nvPr>
        </p:nvSpPr>
        <p:spPr>
          <a:xfrm>
            <a:off x="8112224" y="4581128"/>
            <a:ext cx="3708401" cy="555448"/>
          </a:xfrm>
        </p:spPr>
        <p:txBody>
          <a:bodyPr/>
          <a:lstStyle/>
          <a:p>
            <a:r>
              <a:rPr lang="pt-PT" dirty="0" smtClean="0"/>
              <a:t>Capgemini Block chain focus</a:t>
            </a:r>
            <a:endParaRPr lang="pt-PT" dirty="0"/>
          </a:p>
        </p:txBody>
      </p:sp>
    </p:spTree>
    <p:extLst>
      <p:ext uri="{BB962C8B-B14F-4D97-AF65-F5344CB8AC3E}">
        <p14:creationId xmlns="" xmlns:p14="http://schemas.microsoft.com/office/powerpoint/2010/main" val="2379401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sz="2000" dirty="0"/>
              <a:t>Our Understanding of </a:t>
            </a:r>
            <a:r>
              <a:rPr lang="en-US" sz="2000" dirty="0" smtClean="0"/>
              <a:t>Requirements</a:t>
            </a:r>
            <a:endParaRPr lang="en-US" sz="2000" dirty="0"/>
          </a:p>
        </p:txBody>
      </p:sp>
      <p:grpSp>
        <p:nvGrpSpPr>
          <p:cNvPr id="10" name="Group 4">
            <a:extLst>
              <a:ext uri="{FF2B5EF4-FFF2-40B4-BE49-F238E27FC236}">
                <a16:creationId xmlns="" xmlns:a16="http://schemas.microsoft.com/office/drawing/2014/main" id="{F55AA728-28C9-4E2C-9F9C-ED1CE98A5CDA}"/>
              </a:ext>
            </a:extLst>
          </p:cNvPr>
          <p:cNvGrpSpPr>
            <a:grpSpLocks noChangeAspect="1"/>
          </p:cNvGrpSpPr>
          <p:nvPr/>
        </p:nvGrpSpPr>
        <p:grpSpPr bwMode="auto">
          <a:xfrm>
            <a:off x="376729" y="3487371"/>
            <a:ext cx="1285954" cy="1201696"/>
            <a:chOff x="-163" y="-158"/>
            <a:chExt cx="2854" cy="2667"/>
          </a:xfrm>
        </p:grpSpPr>
        <p:sp>
          <p:nvSpPr>
            <p:cNvPr id="11"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2"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3"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5"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16" name="Group 30">
            <a:extLst>
              <a:ext uri="{FF2B5EF4-FFF2-40B4-BE49-F238E27FC236}">
                <a16:creationId xmlns="" xmlns:a16="http://schemas.microsoft.com/office/drawing/2014/main" id="{A10900A1-B639-4F4D-B2A8-3302F49771BD}"/>
              </a:ext>
            </a:extLst>
          </p:cNvPr>
          <p:cNvGrpSpPr>
            <a:grpSpLocks noChangeAspect="1"/>
          </p:cNvGrpSpPr>
          <p:nvPr/>
        </p:nvGrpSpPr>
        <p:grpSpPr bwMode="auto">
          <a:xfrm>
            <a:off x="376729" y="1642923"/>
            <a:ext cx="1279250" cy="1195892"/>
            <a:chOff x="-223" y="-210"/>
            <a:chExt cx="3852" cy="3601"/>
          </a:xfrm>
        </p:grpSpPr>
        <p:sp>
          <p:nvSpPr>
            <p:cNvPr id="17"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8"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2" name="Group 12">
            <a:extLst>
              <a:ext uri="{FF2B5EF4-FFF2-40B4-BE49-F238E27FC236}">
                <a16:creationId xmlns="" xmlns:a16="http://schemas.microsoft.com/office/drawing/2014/main" id="{B03705AC-ADA5-4143-92DC-8EE15523316C}"/>
              </a:ext>
            </a:extLst>
          </p:cNvPr>
          <p:cNvGrpSpPr>
            <a:grpSpLocks noChangeAspect="1"/>
          </p:cNvGrpSpPr>
          <p:nvPr/>
        </p:nvGrpSpPr>
        <p:grpSpPr bwMode="auto">
          <a:xfrm>
            <a:off x="376729" y="5168264"/>
            <a:ext cx="1288364" cy="1201696"/>
            <a:chOff x="-60" y="-50"/>
            <a:chExt cx="996" cy="929"/>
          </a:xfrm>
        </p:grpSpPr>
        <p:sp>
          <p:nvSpPr>
            <p:cNvPr id="2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27" name="Text Placeholder 11">
            <a:extLst>
              <a:ext uri="{FF2B5EF4-FFF2-40B4-BE49-F238E27FC236}">
                <a16:creationId xmlns="" xmlns:a16="http://schemas.microsoft.com/office/drawing/2014/main" id="{234A6F0F-867A-44B5-B9A1-7655F815EB3C}"/>
              </a:ext>
            </a:extLst>
          </p:cNvPr>
          <p:cNvSpPr>
            <a:spLocks noGrp="1"/>
          </p:cNvSpPr>
          <p:nvPr>
            <p:ph type="body" sz="quarter" idx="35"/>
          </p:nvPr>
        </p:nvSpPr>
        <p:spPr>
          <a:xfrm>
            <a:off x="1881436" y="1988840"/>
            <a:ext cx="9791253" cy="999914"/>
          </a:xfrm>
        </p:spPr>
        <p:txBody>
          <a:bodyPr anchor="t"/>
          <a:lstStyle/>
          <a:p>
            <a:pPr marL="171450" indent="-171450">
              <a:buFont typeface="Wingdings" panose="05000000000000000000" pitchFamily="2" charset="2"/>
              <a:buChar char="§"/>
            </a:pPr>
            <a:endParaRPr lang="en-US" sz="1200" b="0" dirty="0">
              <a:solidFill>
                <a:schemeClr val="tx1"/>
              </a:solidFill>
              <a:latin typeface="Calibri" panose="020F0502020204030204" pitchFamily="34" charset="0"/>
            </a:endParaRPr>
          </a:p>
          <a:p>
            <a:endParaRPr lang="pt-PT" sz="1200" b="0" dirty="0">
              <a:solidFill>
                <a:schemeClr val="tx1"/>
              </a:solidFill>
              <a:latin typeface="Calibri" panose="020F0502020204030204" pitchFamily="34" charset="0"/>
            </a:endParaRPr>
          </a:p>
        </p:txBody>
      </p:sp>
      <p:sp>
        <p:nvSpPr>
          <p:cNvPr id="28" name="Text Placeholder 12">
            <a:extLst>
              <a:ext uri="{FF2B5EF4-FFF2-40B4-BE49-F238E27FC236}">
                <a16:creationId xmlns="" xmlns:a16="http://schemas.microsoft.com/office/drawing/2014/main" id="{9A972219-8F0D-4AE8-88D9-5F68900A87EF}"/>
              </a:ext>
            </a:extLst>
          </p:cNvPr>
          <p:cNvSpPr>
            <a:spLocks noGrp="1"/>
          </p:cNvSpPr>
          <p:nvPr>
            <p:ph type="body" sz="quarter" idx="4294967295"/>
          </p:nvPr>
        </p:nvSpPr>
        <p:spPr>
          <a:xfrm>
            <a:off x="1847528" y="3501008"/>
            <a:ext cx="9791253" cy="1368152"/>
          </a:xfrm>
          <a:prstGeom prst="rect">
            <a:avLst/>
          </a:prstGeom>
        </p:spPr>
        <p:txBody>
          <a:bodyPr/>
          <a:lstStyle/>
          <a:p>
            <a:r>
              <a:rPr lang="pt-PT" sz="1200" dirty="0" smtClean="0">
                <a:latin typeface="Calibri" panose="020F0502020204030204" pitchFamily="34" charset="0"/>
              </a:rPr>
              <a:t>Distributed Ledger technology, popularly known as Blockchain, has the potential of bringining a radical shift in which financial industry will operate in future. Aidtya Birla Capital has asked Capgemini to share an overview of blockchain technology, its application in financial services, industry trends and Capgemini’s view on future of Blockchian in financial services industry.</a:t>
            </a:r>
            <a:endParaRPr lang="pt-PT" sz="1200" dirty="0">
              <a:latin typeface="Calibri" panose="020F0502020204030204" pitchFamily="34" charset="0"/>
            </a:endParaRPr>
          </a:p>
        </p:txBody>
      </p:sp>
      <p:sp>
        <p:nvSpPr>
          <p:cNvPr id="29" name="Text Placeholder 13">
            <a:extLst>
              <a:ext uri="{FF2B5EF4-FFF2-40B4-BE49-F238E27FC236}">
                <a16:creationId xmlns="" xmlns:a16="http://schemas.microsoft.com/office/drawing/2014/main" id="{93B3B5C6-F1EF-417C-8CC3-6021A30166AE}"/>
              </a:ext>
            </a:extLst>
          </p:cNvPr>
          <p:cNvSpPr>
            <a:spLocks noGrp="1"/>
          </p:cNvSpPr>
          <p:nvPr>
            <p:ph type="body" sz="quarter" idx="37"/>
          </p:nvPr>
        </p:nvSpPr>
        <p:spPr>
          <a:xfrm>
            <a:off x="1919536" y="5489848"/>
            <a:ext cx="9791253" cy="1368152"/>
          </a:xfrm>
        </p:spPr>
        <p:txBody>
          <a:bodyPr/>
          <a:lstStyle/>
          <a:p>
            <a:pPr marL="285750" indent="-285750">
              <a:buFont typeface="Wingdings" panose="05000000000000000000" pitchFamily="2" charset="2"/>
              <a:buChar char="§"/>
            </a:pPr>
            <a:endParaRPr lang="pt-PT" sz="1200" b="0" dirty="0">
              <a:latin typeface="Calibri" panose="020F0502020204030204" pitchFamily="34" charset="0"/>
            </a:endParaRPr>
          </a:p>
          <a:p>
            <a:pPr marL="285750" indent="-285750">
              <a:buFont typeface="Wingdings" panose="05000000000000000000" pitchFamily="2" charset="2"/>
              <a:buChar char="§"/>
            </a:pPr>
            <a:endParaRPr lang="pt-PT" sz="1200" b="0" dirty="0">
              <a:latin typeface="Calibri" panose="020F0502020204030204" pitchFamily="34" charset="0"/>
            </a:endParaRPr>
          </a:p>
        </p:txBody>
      </p:sp>
      <p:sp>
        <p:nvSpPr>
          <p:cNvPr id="30" name="Text Placeholder 11">
            <a:extLst>
              <a:ext uri="{FF2B5EF4-FFF2-40B4-BE49-F238E27FC236}">
                <a16:creationId xmlns="" xmlns:a16="http://schemas.microsoft.com/office/drawing/2014/main" id="{D43678CA-BC8E-405A-B719-D87E98C45F07}"/>
              </a:ext>
            </a:extLst>
          </p:cNvPr>
          <p:cNvSpPr txBox="1">
            <a:spLocks/>
          </p:cNvSpPr>
          <p:nvPr/>
        </p:nvSpPr>
        <p:spPr>
          <a:xfrm>
            <a:off x="1847528" y="3140968"/>
            <a:ext cx="3566160" cy="412363"/>
          </a:xfrm>
          <a:prstGeom prst="rect">
            <a:avLst/>
          </a:prstGeom>
        </p:spPr>
        <p:txBody>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sz="1400" b="1" dirty="0" smtClean="0">
                <a:solidFill>
                  <a:schemeClr val="accent4">
                    <a:lumMod val="50000"/>
                  </a:schemeClr>
                </a:solidFill>
                <a:latin typeface="Calibri" panose="020F0502020204030204" pitchFamily="34" charset="0"/>
              </a:rPr>
              <a:t>Xxx</a:t>
            </a:r>
          </a:p>
          <a:p>
            <a:endParaRPr lang="pt-PT" sz="1400" b="1" dirty="0">
              <a:solidFill>
                <a:schemeClr val="accent4">
                  <a:lumMod val="50000"/>
                </a:schemeClr>
              </a:solidFill>
              <a:latin typeface="Calibri" panose="020F0502020204030204" pitchFamily="34" charset="0"/>
            </a:endParaRPr>
          </a:p>
        </p:txBody>
      </p:sp>
      <p:sp>
        <p:nvSpPr>
          <p:cNvPr id="31" name="Text Placeholder 8">
            <a:extLst>
              <a:ext uri="{FF2B5EF4-FFF2-40B4-BE49-F238E27FC236}">
                <a16:creationId xmlns="" xmlns:a16="http://schemas.microsoft.com/office/drawing/2014/main" id="{74906432-6E9E-476C-8F6E-5171A8733353}"/>
              </a:ext>
            </a:extLst>
          </p:cNvPr>
          <p:cNvSpPr txBox="1">
            <a:spLocks/>
          </p:cNvSpPr>
          <p:nvPr/>
        </p:nvSpPr>
        <p:spPr>
          <a:xfrm>
            <a:off x="1832646" y="1628800"/>
            <a:ext cx="5775521" cy="648072"/>
          </a:xfrm>
          <a:prstGeom prst="rect">
            <a:avLst/>
          </a:prstGeom>
        </p:spPr>
        <p:txBody>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smtClean="0">
                <a:solidFill>
                  <a:schemeClr val="accent4">
                    <a:lumMod val="50000"/>
                  </a:schemeClr>
                </a:solidFill>
                <a:latin typeface="Calibri" panose="020F0502020204030204" pitchFamily="34" charset="0"/>
              </a:rPr>
              <a:t>An over view of block chain technology and its application in financial services</a:t>
            </a:r>
            <a:endParaRPr lang="pt-PT" sz="1400" b="1" dirty="0">
              <a:solidFill>
                <a:schemeClr val="accent4">
                  <a:lumMod val="50000"/>
                </a:schemeClr>
              </a:solidFill>
              <a:latin typeface="Calibri" panose="020F0502020204030204" pitchFamily="34" charset="0"/>
            </a:endParaRPr>
          </a:p>
        </p:txBody>
      </p:sp>
      <p:sp>
        <p:nvSpPr>
          <p:cNvPr id="32" name="Text Placeholder 9">
            <a:extLst>
              <a:ext uri="{FF2B5EF4-FFF2-40B4-BE49-F238E27FC236}">
                <a16:creationId xmlns="" xmlns:a16="http://schemas.microsoft.com/office/drawing/2014/main" id="{0D603F4E-5E33-4D2E-B276-070E85DFEC06}"/>
              </a:ext>
            </a:extLst>
          </p:cNvPr>
          <p:cNvSpPr txBox="1">
            <a:spLocks/>
          </p:cNvSpPr>
          <p:nvPr/>
        </p:nvSpPr>
        <p:spPr>
          <a:xfrm>
            <a:off x="1775520" y="5085184"/>
            <a:ext cx="4320480" cy="412363"/>
          </a:xfrm>
          <a:prstGeom prst="rect">
            <a:avLst/>
          </a:prstGeom>
        </p:spPr>
        <p:txBody>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smtClean="0">
                <a:solidFill>
                  <a:schemeClr val="accent4">
                    <a:lumMod val="50000"/>
                  </a:schemeClr>
                </a:solidFill>
                <a:latin typeface="Calibri" panose="020F0502020204030204" pitchFamily="34" charset="0"/>
              </a:rPr>
              <a:t>Xxx</a:t>
            </a:r>
          </a:p>
          <a:p>
            <a:endParaRPr lang="pt-PT" sz="1400" b="1" dirty="0">
              <a:solidFill>
                <a:schemeClr val="accent4">
                  <a:lumMod val="50000"/>
                </a:schemeClr>
              </a:solidFill>
              <a:latin typeface="Calibri" panose="020F0502020204030204" pitchFamily="34" charset="0"/>
            </a:endParaRPr>
          </a:p>
        </p:txBody>
      </p:sp>
    </p:spTree>
    <p:extLst>
      <p:ext uri="{BB962C8B-B14F-4D97-AF65-F5344CB8AC3E}">
        <p14:creationId xmlns="" xmlns:p14="http://schemas.microsoft.com/office/powerpoint/2010/main" val="530106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 xmlns:a16="http://schemas.microsoft.com/office/drawing/2014/main" id="{0248EE55-1B87-4A73-8260-94E3364DFD7C}"/>
              </a:ext>
            </a:extLst>
          </p:cNvPr>
          <p:cNvPicPr>
            <a:picLocks noGrp="1" noChangeAspect="1"/>
          </p:cNvPicPr>
          <p:nvPr>
            <p:ph type="pic" sz="quarter" idx="10"/>
          </p:nvPr>
        </p:nvPicPr>
        <p:blipFill rotWithShape="1">
          <a:blip r:embed="rId3" cstate="print">
            <a:extLst>
              <a:ext uri="{28A0092B-C50C-407E-A947-70E740481C1C}">
                <a14:useLocalDpi xmlns="" xmlns:a14="http://schemas.microsoft.com/office/drawing/2010/main" val="0"/>
              </a:ext>
            </a:extLst>
          </a:blip>
          <a:srcRect t="12" b="12"/>
          <a:stretch/>
        </p:blipFill>
        <p:spPr>
          <a:xfrm flipH="1">
            <a:off x="47625" y="0"/>
            <a:ext cx="12192000" cy="6857998"/>
          </a:xfrm>
        </p:spPr>
      </p:pic>
      <p:sp>
        <p:nvSpPr>
          <p:cNvPr id="5" name="Title 4">
            <a:extLst>
              <a:ext uri="{FF2B5EF4-FFF2-40B4-BE49-F238E27FC236}">
                <a16:creationId xmlns="" xmlns:a16="http://schemas.microsoft.com/office/drawing/2014/main" id="{05C3BAB5-16AC-49CC-981F-43058152EBB0}"/>
              </a:ext>
            </a:extLst>
          </p:cNvPr>
          <p:cNvSpPr>
            <a:spLocks noGrp="1"/>
          </p:cNvSpPr>
          <p:nvPr>
            <p:ph type="title"/>
          </p:nvPr>
        </p:nvSpPr>
        <p:spPr>
          <a:xfrm>
            <a:off x="255588" y="762000"/>
            <a:ext cx="8507412" cy="1194843"/>
          </a:xfrm>
        </p:spPr>
        <p:txBody>
          <a:bodyPr anchor="ctr">
            <a:normAutofit/>
          </a:bodyPr>
          <a:lstStyle/>
          <a:p>
            <a:r>
              <a:rPr lang="en-US" sz="3200" dirty="0"/>
              <a:t>Approach and Methodology</a:t>
            </a:r>
            <a:endParaRPr lang="pt-PT" sz="3200" dirty="0"/>
          </a:p>
        </p:txBody>
      </p:sp>
    </p:spTree>
    <p:extLst>
      <p:ext uri="{BB962C8B-B14F-4D97-AF65-F5344CB8AC3E}">
        <p14:creationId xmlns="" xmlns:p14="http://schemas.microsoft.com/office/powerpoint/2010/main" val="4074609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07988" y="404813"/>
            <a:ext cx="6477232" cy="431899"/>
          </a:xfrm>
        </p:spPr>
        <p:txBody>
          <a:bodyPr>
            <a:normAutofit/>
          </a:bodyPr>
          <a:lstStyle/>
          <a:p>
            <a:pPr algn="ctr"/>
            <a:r>
              <a:rPr lang="en-US" sz="2000" dirty="0" smtClean="0"/>
              <a:t>Blockchain ~ an introduction</a:t>
            </a:r>
            <a:endParaRPr lang="en-US" sz="2000" dirty="0"/>
          </a:p>
        </p:txBody>
      </p:sp>
      <p:graphicFrame>
        <p:nvGraphicFramePr>
          <p:cNvPr id="6" name="Table 5"/>
          <p:cNvGraphicFramePr>
            <a:graphicFrameLocks noGrp="1"/>
          </p:cNvGraphicFramePr>
          <p:nvPr/>
        </p:nvGraphicFramePr>
        <p:xfrm>
          <a:off x="695400" y="1988840"/>
          <a:ext cx="4896544" cy="3022600"/>
        </p:xfrm>
        <a:graphic>
          <a:graphicData uri="http://schemas.openxmlformats.org/drawingml/2006/table">
            <a:tbl>
              <a:tblPr firstRow="1" bandRow="1">
                <a:tableStyleId>{5940675A-B579-460E-94D1-54222C63F5DA}</a:tableStyleId>
              </a:tblPr>
              <a:tblGrid>
                <a:gridCol w="4896544"/>
              </a:tblGrid>
              <a:tr h="370840">
                <a:tc>
                  <a:txBody>
                    <a:bodyPr/>
                    <a:lstStyle/>
                    <a:p>
                      <a:pPr algn="ctr"/>
                      <a:r>
                        <a:rPr lang="en-US" sz="1400" baseline="0" dirty="0" smtClean="0">
                          <a:latin typeface="Bookman Old Style" pitchFamily="18" charset="0"/>
                        </a:rPr>
                        <a:t>Blockchain Concept</a:t>
                      </a:r>
                      <a:endParaRPr lang="en-US" sz="1400" dirty="0">
                        <a:latin typeface="Bookman Old Style" pitchFamily="18" charset="0"/>
                      </a:endParaRPr>
                    </a:p>
                  </a:txBody>
                  <a:tcPr/>
                </a:tc>
              </a:tr>
              <a:tr h="370840">
                <a:tc>
                  <a:txBody>
                    <a:bodyPr/>
                    <a:lstStyle/>
                    <a:p>
                      <a:pPr marL="182880" indent="-182880">
                        <a:lnSpc>
                          <a:spcPct val="100000"/>
                        </a:lnSpc>
                        <a:buFont typeface="Arial" pitchFamily="34" charset="0"/>
                        <a:buNone/>
                      </a:pPr>
                      <a:r>
                        <a:rPr lang="en-US" sz="1200" kern="1200" dirty="0" smtClean="0">
                          <a:solidFill>
                            <a:schemeClr val="tx1"/>
                          </a:solidFill>
                          <a:latin typeface="Bookman Old Style" pitchFamily="18" charset="0"/>
                          <a:ea typeface="+mn-ea"/>
                          <a:cs typeface="+mn-cs"/>
                        </a:rPr>
                        <a:t>Blockchain</a:t>
                      </a:r>
                      <a:r>
                        <a:rPr lang="en-US" sz="1200" kern="1200" baseline="0" dirty="0" smtClean="0">
                          <a:solidFill>
                            <a:schemeClr val="tx1"/>
                          </a:solidFill>
                          <a:latin typeface="Bookman Old Style" pitchFamily="18" charset="0"/>
                          <a:ea typeface="+mn-ea"/>
                          <a:cs typeface="+mn-cs"/>
                        </a:rPr>
                        <a:t> Concept</a:t>
                      </a:r>
                      <a:endParaRPr lang="en-US" sz="1200" kern="1200" dirty="0" smtClean="0">
                        <a:solidFill>
                          <a:schemeClr val="tx1"/>
                        </a:solidFill>
                        <a:latin typeface="Bookman Old Style" pitchFamily="18" charset="0"/>
                        <a:ea typeface="+mn-ea"/>
                        <a:cs typeface="+mn-cs"/>
                      </a:endParaRPr>
                    </a:p>
                    <a:p>
                      <a:pPr marL="182880" indent="-182880">
                        <a:lnSpc>
                          <a:spcPct val="100000"/>
                        </a:lnSpc>
                        <a:buFont typeface="Arial" pitchFamily="34" charset="0"/>
                        <a:buNone/>
                      </a:pPr>
                      <a:endParaRPr lang="en-US" sz="1200" kern="1200" dirty="0" smtClean="0">
                        <a:solidFill>
                          <a:schemeClr val="tx1"/>
                        </a:solidFill>
                        <a:latin typeface="Bookman Old Style" pitchFamily="18" charset="0"/>
                        <a:ea typeface="+mn-ea"/>
                        <a:cs typeface="+mn-cs"/>
                      </a:endParaRPr>
                    </a:p>
                    <a:p>
                      <a:pPr marL="182880" indent="-182880">
                        <a:lnSpc>
                          <a:spcPct val="100000"/>
                        </a:lnSpc>
                        <a:buFont typeface="Arial" pitchFamily="34" charset="0"/>
                        <a:buChar char="•"/>
                      </a:pPr>
                      <a:r>
                        <a:rPr lang="en-US" sz="1200" kern="1200" dirty="0" smtClean="0">
                          <a:solidFill>
                            <a:schemeClr val="tx1"/>
                          </a:solidFill>
                          <a:latin typeface="Bookman Old Style" pitchFamily="18" charset="0"/>
                          <a:ea typeface="+mn-ea"/>
                          <a:cs typeface="+mn-cs"/>
                        </a:rPr>
                        <a:t>A shared record of all transactions and related information for a particular entity</a:t>
                      </a:r>
                    </a:p>
                    <a:p>
                      <a:pPr marL="182880" marR="0" indent="-18288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tx1"/>
                          </a:solidFill>
                          <a:latin typeface="Bookman Old Style" pitchFamily="18" charset="0"/>
                          <a:ea typeface="+mn-ea"/>
                          <a:cs typeface="+mn-cs"/>
                        </a:rPr>
                        <a:t>Each block is a set of transactions between two or more parties</a:t>
                      </a:r>
                    </a:p>
                    <a:p>
                      <a:pPr marL="182880" marR="0" indent="-18288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tx1"/>
                          </a:solidFill>
                          <a:latin typeface="Bookman Old Style" pitchFamily="18" charset="0"/>
                          <a:ea typeface="+mn-ea"/>
                          <a:cs typeface="+mn-cs"/>
                        </a:rPr>
                        <a:t>Entire distributed</a:t>
                      </a:r>
                      <a:r>
                        <a:rPr lang="en-US" sz="1200" kern="1200" baseline="0" dirty="0" smtClean="0">
                          <a:solidFill>
                            <a:schemeClr val="tx1"/>
                          </a:solidFill>
                          <a:latin typeface="Bookman Old Style" pitchFamily="18" charset="0"/>
                          <a:ea typeface="+mn-ea"/>
                          <a:cs typeface="+mn-cs"/>
                        </a:rPr>
                        <a:t> ledger is synchronized and agreed upon by all participant nodes with each additional block</a:t>
                      </a:r>
                      <a:endParaRPr lang="en-US" sz="1200" kern="1200" dirty="0" smtClean="0">
                        <a:solidFill>
                          <a:schemeClr val="tx1"/>
                        </a:solidFill>
                        <a:latin typeface="Bookman Old Style" pitchFamily="18" charset="0"/>
                        <a:ea typeface="+mn-ea"/>
                        <a:cs typeface="+mn-cs"/>
                      </a:endParaRPr>
                    </a:p>
                    <a:p>
                      <a:pPr marL="182880" indent="-182880">
                        <a:lnSpc>
                          <a:spcPct val="100000"/>
                        </a:lnSpc>
                        <a:buFont typeface="Arial" pitchFamily="34" charset="0"/>
                        <a:buChar char="•"/>
                      </a:pPr>
                      <a:r>
                        <a:rPr lang="en-US" sz="1200" dirty="0" smtClean="0">
                          <a:latin typeface="Bookman Old Style" pitchFamily="18" charset="0"/>
                        </a:rPr>
                        <a:t>Shared records are visible</a:t>
                      </a:r>
                      <a:r>
                        <a:rPr lang="en-US" sz="1200" baseline="0" dirty="0" smtClean="0">
                          <a:latin typeface="Bookman Old Style" pitchFamily="18" charset="0"/>
                        </a:rPr>
                        <a:t> to all parties with permission to record</a:t>
                      </a:r>
                    </a:p>
                    <a:p>
                      <a:pPr marL="182880" indent="-182880">
                        <a:lnSpc>
                          <a:spcPct val="100000"/>
                        </a:lnSpc>
                        <a:buFont typeface="Arial" pitchFamily="34" charset="0"/>
                        <a:buChar char="•"/>
                      </a:pPr>
                      <a:r>
                        <a:rPr lang="en-US" sz="1200" baseline="0" dirty="0" smtClean="0">
                          <a:latin typeface="Bookman Old Style" pitchFamily="18" charset="0"/>
                        </a:rPr>
                        <a:t>Continuous validation of transaction history by all participants (nodes) results in blockchain of immutable data</a:t>
                      </a:r>
                      <a:endParaRPr lang="en-US" sz="1200" dirty="0" smtClean="0">
                        <a:latin typeface="Bookman Old Style" pitchFamily="18" charset="0"/>
                      </a:endParaRPr>
                    </a:p>
                    <a:p>
                      <a:pPr marL="182880" indent="-182880">
                        <a:lnSpc>
                          <a:spcPct val="100000"/>
                        </a:lnSpc>
                        <a:buFont typeface="Arial" pitchFamily="34" charset="0"/>
                        <a:buNone/>
                      </a:pPr>
                      <a:endParaRPr lang="en-US" sz="1200" dirty="0" smtClean="0">
                        <a:latin typeface="Bookman Old Style" pitchFamily="18" charset="0"/>
                      </a:endParaRPr>
                    </a:p>
                    <a:p>
                      <a:pPr marL="182880" indent="-182880">
                        <a:lnSpc>
                          <a:spcPct val="100000"/>
                        </a:lnSpc>
                        <a:buFont typeface="Arial" pitchFamily="34" charset="0"/>
                        <a:buChar char="•"/>
                      </a:pPr>
                      <a:endParaRPr lang="en-US" sz="1200" dirty="0">
                        <a:latin typeface="Bookman Old Style" pitchFamily="18" charset="0"/>
                      </a:endParaRPr>
                    </a:p>
                  </a:txBody>
                  <a:tcPr/>
                </a:tc>
              </a:tr>
            </a:tbl>
          </a:graphicData>
        </a:graphic>
      </p:graphicFrame>
      <p:graphicFrame>
        <p:nvGraphicFramePr>
          <p:cNvPr id="8" name="Diagram 7"/>
          <p:cNvGraphicFramePr/>
          <p:nvPr/>
        </p:nvGraphicFramePr>
        <p:xfrm>
          <a:off x="6240016" y="1871794"/>
          <a:ext cx="5688632" cy="45095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2766992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07988" y="404813"/>
            <a:ext cx="6477232" cy="431899"/>
          </a:xfrm>
        </p:spPr>
        <p:txBody>
          <a:bodyPr>
            <a:normAutofit/>
          </a:bodyPr>
          <a:lstStyle/>
          <a:p>
            <a:pPr algn="ctr"/>
            <a:r>
              <a:rPr lang="en-US" sz="2000" dirty="0" smtClean="0"/>
              <a:t>Blockchain in Asset Management</a:t>
            </a:r>
            <a:endParaRPr lang="en-US" sz="2000" dirty="0"/>
          </a:p>
        </p:txBody>
      </p:sp>
      <p:graphicFrame>
        <p:nvGraphicFramePr>
          <p:cNvPr id="3" name="Content Placeholder 5"/>
          <p:cNvGraphicFramePr>
            <a:graphicFrameLocks/>
          </p:cNvGraphicFramePr>
          <p:nvPr/>
        </p:nvGraphicFramePr>
        <p:xfrm>
          <a:off x="623392" y="1772816"/>
          <a:ext cx="11305257" cy="4304175"/>
        </p:xfrm>
        <a:graphic>
          <a:graphicData uri="http://schemas.openxmlformats.org/drawingml/2006/table">
            <a:tbl>
              <a:tblPr firstRow="1" bandRow="1">
                <a:tableStyleId>{5940675A-B579-460E-94D1-54222C63F5DA}</a:tableStyleId>
              </a:tblPr>
              <a:tblGrid>
                <a:gridCol w="1649742"/>
                <a:gridCol w="3030778"/>
                <a:gridCol w="2827763"/>
                <a:gridCol w="3796974"/>
              </a:tblGrid>
              <a:tr h="358521">
                <a:tc gridSpan="4">
                  <a:txBody>
                    <a:bodyPr/>
                    <a:lstStyle/>
                    <a:p>
                      <a:pPr algn="ctr"/>
                      <a:r>
                        <a:rPr lang="en-US" sz="1400" dirty="0" smtClean="0">
                          <a:latin typeface="Bookman Old Style" pitchFamily="18" charset="0"/>
                        </a:rPr>
                        <a:t>Potential Asset Management Use Cases</a:t>
                      </a:r>
                      <a:endParaRPr lang="en-US" sz="1400" dirty="0">
                        <a:latin typeface="Bookman Old Style" pitchFamily="18" charset="0"/>
                      </a:endParaRPr>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04743">
                <a:tc>
                  <a:txBody>
                    <a:bodyPr/>
                    <a:lstStyle/>
                    <a:p>
                      <a:pPr algn="ctr"/>
                      <a:r>
                        <a:rPr lang="en-US" sz="1100" dirty="0" smtClean="0">
                          <a:latin typeface="Bookman Old Style" pitchFamily="18" charset="0"/>
                        </a:rPr>
                        <a:t>USE CASE</a:t>
                      </a:r>
                      <a:endParaRPr lang="en-US" sz="1100" dirty="0">
                        <a:latin typeface="Bookman Old Style" pitchFamily="18" charset="0"/>
                      </a:endParaRPr>
                    </a:p>
                  </a:txBody>
                  <a:tcPr/>
                </a:tc>
                <a:tc>
                  <a:txBody>
                    <a:bodyPr/>
                    <a:lstStyle/>
                    <a:p>
                      <a:pPr algn="ctr"/>
                      <a:r>
                        <a:rPr lang="en-US" sz="1100" dirty="0" smtClean="0">
                          <a:latin typeface="Bookman Old Style" pitchFamily="18" charset="0"/>
                        </a:rPr>
                        <a:t>DESCRIPTION</a:t>
                      </a:r>
                      <a:endParaRPr lang="en-US" sz="1100" dirty="0">
                        <a:latin typeface="Bookman Old Style" pitchFamily="18" charset="0"/>
                      </a:endParaRPr>
                    </a:p>
                  </a:txBody>
                  <a:tcPr/>
                </a:tc>
                <a:tc>
                  <a:txBody>
                    <a:bodyPr/>
                    <a:lstStyle/>
                    <a:p>
                      <a:pPr algn="ctr"/>
                      <a:r>
                        <a:rPr lang="en-US" sz="1100" dirty="0" smtClean="0">
                          <a:latin typeface="Bookman Old Style" pitchFamily="18" charset="0"/>
                        </a:rPr>
                        <a:t>DRIVERS</a:t>
                      </a:r>
                      <a:endParaRPr lang="en-US" sz="1100" dirty="0">
                        <a:latin typeface="Bookman Old Style" pitchFamily="18" charset="0"/>
                      </a:endParaRPr>
                    </a:p>
                  </a:txBody>
                  <a:tcPr/>
                </a:tc>
                <a:tc>
                  <a:txBody>
                    <a:bodyPr/>
                    <a:lstStyle/>
                    <a:p>
                      <a:pPr algn="ctr"/>
                      <a:r>
                        <a:rPr lang="en-US" sz="1100" dirty="0" smtClean="0">
                          <a:latin typeface="Bookman Old Style" pitchFamily="18" charset="0"/>
                        </a:rPr>
                        <a:t>BENEFITS</a:t>
                      </a:r>
                      <a:endParaRPr lang="en-US" sz="1100" dirty="0">
                        <a:latin typeface="Bookman Old Style" pitchFamily="18" charset="0"/>
                      </a:endParaRPr>
                    </a:p>
                  </a:txBody>
                  <a:tcPr/>
                </a:tc>
              </a:tr>
              <a:tr h="645338">
                <a:tc>
                  <a:txBody>
                    <a:bodyPr/>
                    <a:lstStyle/>
                    <a:p>
                      <a:pPr algn="l"/>
                      <a:r>
                        <a:rPr lang="en-US" sz="1000" dirty="0" smtClean="0">
                          <a:latin typeface="Bookman Old Style" pitchFamily="18" charset="0"/>
                        </a:rPr>
                        <a:t>Know Your</a:t>
                      </a:r>
                      <a:r>
                        <a:rPr lang="en-US" sz="1000" baseline="0" dirty="0" smtClean="0">
                          <a:latin typeface="Bookman Old Style" pitchFamily="18" charset="0"/>
                        </a:rPr>
                        <a:t> Customer</a:t>
                      </a:r>
                      <a:endParaRPr lang="en-US" sz="1000" dirty="0">
                        <a:latin typeface="Bookman Old Style" pitchFamily="18" charset="0"/>
                      </a:endParaRPr>
                    </a:p>
                  </a:txBody>
                  <a:tcPr/>
                </a:tc>
                <a:tc>
                  <a:txBody>
                    <a:bodyPr/>
                    <a:lstStyle/>
                    <a:p>
                      <a:pPr algn="l"/>
                      <a:r>
                        <a:rPr lang="en-US" sz="1000" dirty="0" smtClean="0">
                          <a:latin typeface="Bookman Old Style" pitchFamily="18" charset="0"/>
                        </a:rPr>
                        <a:t>Common reference data for market participants held and updated on block chain as central utility</a:t>
                      </a:r>
                      <a:endParaRPr lang="en-US" sz="1000" dirty="0">
                        <a:latin typeface="Bookman Old Style" pitchFamily="18" charset="0"/>
                      </a:endParaRPr>
                    </a:p>
                  </a:txBody>
                  <a:tcPr/>
                </a:tc>
                <a:tc>
                  <a:txBody>
                    <a:bodyPr/>
                    <a:lstStyle/>
                    <a:p>
                      <a:pPr marL="91440" marR="0" indent="-91440" algn="l" defTabSz="914342" rtl="0" eaLnBrk="1" fontAlgn="auto" latinLnBrk="0" hangingPunct="1">
                        <a:lnSpc>
                          <a:spcPct val="100000"/>
                        </a:lnSpc>
                        <a:spcBef>
                          <a:spcPts val="0"/>
                        </a:spcBef>
                        <a:spcAft>
                          <a:spcPts val="0"/>
                        </a:spcAft>
                        <a:buClrTx/>
                        <a:buSzTx/>
                        <a:buFont typeface="Arial" pitchFamily="34" charset="0"/>
                        <a:buChar char="•"/>
                        <a:tabLst/>
                        <a:defRPr/>
                      </a:pPr>
                      <a:r>
                        <a:rPr lang="en-US" sz="1000" dirty="0" smtClean="0">
                          <a:latin typeface="Bookman Old Style" pitchFamily="18" charset="0"/>
                        </a:rPr>
                        <a:t>Avoid duplication of efforts</a:t>
                      </a:r>
                      <a:r>
                        <a:rPr lang="en-US" sz="1000" baseline="0" dirty="0" smtClean="0">
                          <a:latin typeface="Bookman Old Style" pitchFamily="18" charset="0"/>
                        </a:rPr>
                        <a:t> by creating </a:t>
                      </a:r>
                      <a:r>
                        <a:rPr lang="en-US" sz="1000" dirty="0" smtClean="0">
                          <a:latin typeface="Bookman Old Style" pitchFamily="18" charset="0"/>
                        </a:rPr>
                        <a:t>common repository of identities which will be shared among financial</a:t>
                      </a:r>
                      <a:r>
                        <a:rPr lang="en-US" sz="1000" baseline="0" dirty="0" smtClean="0">
                          <a:latin typeface="Bookman Old Style" pitchFamily="18" charset="0"/>
                        </a:rPr>
                        <a:t> institution . </a:t>
                      </a:r>
                      <a:endParaRPr lang="en-US" sz="1000" dirty="0">
                        <a:latin typeface="Bookman Old Style" pitchFamily="18" charset="0"/>
                      </a:endParaRPr>
                    </a:p>
                  </a:txBody>
                  <a:tcPr/>
                </a:tc>
                <a:tc>
                  <a:txBody>
                    <a:bodyPr/>
                    <a:lstStyle/>
                    <a:p>
                      <a:pPr marL="182880" indent="-182880" algn="l">
                        <a:buFont typeface="Arial" pitchFamily="34" charset="0"/>
                        <a:buChar char="•"/>
                      </a:pPr>
                      <a:r>
                        <a:rPr lang="en-US" sz="1000" dirty="0" smtClean="0">
                          <a:latin typeface="Bookman Old Style" pitchFamily="18" charset="0"/>
                        </a:rPr>
                        <a:t>Avoids duplication of efforts</a:t>
                      </a:r>
                      <a:r>
                        <a:rPr lang="en-US" sz="1000" baseline="0" dirty="0" smtClean="0">
                          <a:latin typeface="Bookman Old Style" pitchFamily="18" charset="0"/>
                        </a:rPr>
                        <a:t> for KYC, resulting in improved operational  efficiency and cost saving</a:t>
                      </a:r>
                    </a:p>
                    <a:p>
                      <a:pPr marL="182880" marR="0" indent="-182880" algn="l" defTabSz="914342" rtl="0" eaLnBrk="1" fontAlgn="auto" latinLnBrk="0" hangingPunct="1">
                        <a:lnSpc>
                          <a:spcPct val="100000"/>
                        </a:lnSpc>
                        <a:spcBef>
                          <a:spcPts val="0"/>
                        </a:spcBef>
                        <a:spcAft>
                          <a:spcPts val="0"/>
                        </a:spcAft>
                        <a:buClrTx/>
                        <a:buSzTx/>
                        <a:buFont typeface="Arial" pitchFamily="34" charset="0"/>
                        <a:buChar char="•"/>
                        <a:tabLst/>
                        <a:defRPr/>
                      </a:pPr>
                      <a:r>
                        <a:rPr lang="en-US" sz="1000" baseline="0" dirty="0" smtClean="0">
                          <a:latin typeface="Bookman Old Style" pitchFamily="18" charset="0"/>
                        </a:rPr>
                        <a:t>Seamless process helps easy client on boarding </a:t>
                      </a:r>
                      <a:endParaRPr lang="en-US" sz="1000" dirty="0">
                        <a:latin typeface="Bookman Old Style" pitchFamily="18" charset="0"/>
                      </a:endParaRPr>
                    </a:p>
                  </a:txBody>
                  <a:tcPr/>
                </a:tc>
              </a:tr>
              <a:tr h="1183119">
                <a:tc>
                  <a:txBody>
                    <a:bodyPr/>
                    <a:lstStyle/>
                    <a:p>
                      <a:pPr algn="l"/>
                      <a:r>
                        <a:rPr lang="en-US" sz="1000" dirty="0" smtClean="0">
                          <a:latin typeface="Bookman Old Style" pitchFamily="18" charset="0"/>
                        </a:rPr>
                        <a:t>Transfer Agency</a:t>
                      </a:r>
                      <a:endParaRPr lang="en-US" sz="1000" dirty="0">
                        <a:latin typeface="Bookman Old Style" pitchFamily="18" charset="0"/>
                      </a:endParaRPr>
                    </a:p>
                  </a:txBody>
                  <a:tcPr/>
                </a:tc>
                <a:tc>
                  <a:txBody>
                    <a:bodyPr/>
                    <a:lstStyle/>
                    <a:p>
                      <a:r>
                        <a:rPr lang="en-US" sz="1000" kern="1200" baseline="0" dirty="0" smtClean="0">
                          <a:solidFill>
                            <a:schemeClr val="tx1"/>
                          </a:solidFill>
                          <a:latin typeface="Bookman Old Style" pitchFamily="18" charset="0"/>
                          <a:ea typeface="+mn-ea"/>
                          <a:cs typeface="+mn-cs"/>
                        </a:rPr>
                        <a:t>Fund unit transfers and ownership tracking carried out on a distributed ledger between funds and investor</a:t>
                      </a:r>
                      <a:endParaRPr lang="en-US" sz="1000" dirty="0">
                        <a:latin typeface="Bookman Old Style" pitchFamily="18" charset="0"/>
                      </a:endParaRPr>
                    </a:p>
                  </a:txBody>
                  <a:tcPr/>
                </a:tc>
                <a:tc>
                  <a:txBody>
                    <a:bodyPr/>
                    <a:lstStyle/>
                    <a:p>
                      <a:pPr marL="182880" indent="-91440" algn="l">
                        <a:buFont typeface="Arial" pitchFamily="34" charset="0"/>
                        <a:buChar char="•"/>
                      </a:pPr>
                      <a:r>
                        <a:rPr lang="en-US" sz="1000" dirty="0" smtClean="0">
                          <a:latin typeface="Bookman Old Style" pitchFamily="18" charset="0"/>
                        </a:rPr>
                        <a:t>Replacement of intermediary</a:t>
                      </a:r>
                      <a:r>
                        <a:rPr lang="en-US" sz="1000" baseline="0" dirty="0" smtClean="0">
                          <a:latin typeface="Bookman Old Style" pitchFamily="18" charset="0"/>
                        </a:rPr>
                        <a:t> that maintains records of transactions or executes transaction between parties</a:t>
                      </a:r>
                      <a:endParaRPr lang="en-US" sz="1000" dirty="0">
                        <a:latin typeface="Bookman Old Style" pitchFamily="18" charset="0"/>
                      </a:endParaRPr>
                    </a:p>
                  </a:txBody>
                  <a:tcPr/>
                </a:tc>
                <a:tc>
                  <a:txBody>
                    <a:bodyPr/>
                    <a:lstStyle/>
                    <a:p>
                      <a:pPr marL="182880" indent="-182880" algn="l">
                        <a:buFont typeface="Arial" pitchFamily="34" charset="0"/>
                        <a:buChar char="•"/>
                      </a:pPr>
                      <a:r>
                        <a:rPr lang="en-US" sz="1000" dirty="0" smtClean="0">
                          <a:latin typeface="Bookman Old Style" pitchFamily="18" charset="0"/>
                        </a:rPr>
                        <a:t>Automation of subscription and redemption process</a:t>
                      </a:r>
                    </a:p>
                    <a:p>
                      <a:pPr marL="182880" marR="0" indent="-182880" algn="l" defTabSz="914342" rtl="0" eaLnBrk="1" fontAlgn="auto" latinLnBrk="0" hangingPunct="1">
                        <a:lnSpc>
                          <a:spcPct val="100000"/>
                        </a:lnSpc>
                        <a:spcBef>
                          <a:spcPts val="0"/>
                        </a:spcBef>
                        <a:spcAft>
                          <a:spcPts val="0"/>
                        </a:spcAft>
                        <a:buClrTx/>
                        <a:buSzTx/>
                        <a:buFont typeface="Arial" pitchFamily="34" charset="0"/>
                        <a:buChar char="•"/>
                        <a:tabLst/>
                        <a:defRPr/>
                      </a:pPr>
                      <a:r>
                        <a:rPr lang="en-US" sz="1000" kern="1200" dirty="0" smtClean="0">
                          <a:solidFill>
                            <a:schemeClr val="dk1"/>
                          </a:solidFill>
                          <a:latin typeface="Bookman Old Style" pitchFamily="18" charset="0"/>
                          <a:ea typeface="+mn-ea"/>
                          <a:cs typeface="+mn-cs"/>
                        </a:rPr>
                        <a:t>Ability to record transfer of digital assets without central authority</a:t>
                      </a:r>
                    </a:p>
                    <a:p>
                      <a:pPr marL="182880" marR="0" indent="-182880" algn="l" defTabSz="914342" rtl="0" eaLnBrk="1" fontAlgn="auto" latinLnBrk="0" hangingPunct="1">
                        <a:lnSpc>
                          <a:spcPct val="100000"/>
                        </a:lnSpc>
                        <a:spcBef>
                          <a:spcPts val="0"/>
                        </a:spcBef>
                        <a:spcAft>
                          <a:spcPts val="0"/>
                        </a:spcAft>
                        <a:buClrTx/>
                        <a:buSzTx/>
                        <a:buFont typeface="Arial" pitchFamily="34" charset="0"/>
                        <a:buChar char="•"/>
                        <a:tabLst/>
                        <a:defRPr/>
                      </a:pPr>
                      <a:r>
                        <a:rPr lang="en-US" sz="1000" kern="1200" dirty="0" smtClean="0">
                          <a:solidFill>
                            <a:schemeClr val="dk1"/>
                          </a:solidFill>
                          <a:latin typeface="Bookman Old Style" pitchFamily="18" charset="0"/>
                          <a:ea typeface="+mn-ea"/>
                          <a:cs typeface="+mn-cs"/>
                        </a:rPr>
                        <a:t>Reduce transaction time</a:t>
                      </a:r>
                      <a:r>
                        <a:rPr lang="en-US" sz="1000" kern="1200" baseline="0" dirty="0" smtClean="0">
                          <a:solidFill>
                            <a:schemeClr val="dk1"/>
                          </a:solidFill>
                          <a:latin typeface="Bookman Old Style" pitchFamily="18" charset="0"/>
                          <a:ea typeface="+mn-ea"/>
                          <a:cs typeface="+mn-cs"/>
                        </a:rPr>
                        <a:t>  (faster validation) </a:t>
                      </a:r>
                    </a:p>
                    <a:p>
                      <a:pPr marL="182880" marR="0" indent="-182880" algn="l" defTabSz="914342" rtl="0" eaLnBrk="1" fontAlgn="auto" latinLnBrk="0" hangingPunct="1">
                        <a:lnSpc>
                          <a:spcPct val="100000"/>
                        </a:lnSpc>
                        <a:spcBef>
                          <a:spcPts val="0"/>
                        </a:spcBef>
                        <a:spcAft>
                          <a:spcPts val="0"/>
                        </a:spcAft>
                        <a:buClrTx/>
                        <a:buSzTx/>
                        <a:buFont typeface="Arial" pitchFamily="34" charset="0"/>
                        <a:buChar char="•"/>
                        <a:tabLst/>
                        <a:defRPr/>
                      </a:pPr>
                      <a:r>
                        <a:rPr lang="en-US" sz="1000" kern="1200" baseline="0" dirty="0" smtClean="0">
                          <a:solidFill>
                            <a:schemeClr val="dk1"/>
                          </a:solidFill>
                          <a:latin typeface="Bookman Old Style" pitchFamily="18" charset="0"/>
                          <a:ea typeface="+mn-ea"/>
                          <a:cs typeface="+mn-cs"/>
                        </a:rPr>
                        <a:t>Reduced cost </a:t>
                      </a:r>
                    </a:p>
                    <a:p>
                      <a:pPr marL="182880" marR="0" indent="-182880" algn="l" defTabSz="914342" rtl="0" eaLnBrk="1" fontAlgn="auto" latinLnBrk="0" hangingPunct="1">
                        <a:lnSpc>
                          <a:spcPct val="100000"/>
                        </a:lnSpc>
                        <a:spcBef>
                          <a:spcPts val="0"/>
                        </a:spcBef>
                        <a:spcAft>
                          <a:spcPts val="0"/>
                        </a:spcAft>
                        <a:buClrTx/>
                        <a:buSzTx/>
                        <a:buFont typeface="Arial" pitchFamily="34" charset="0"/>
                        <a:buChar char="•"/>
                        <a:tabLst/>
                        <a:defRPr/>
                      </a:pPr>
                      <a:r>
                        <a:rPr lang="en-US" sz="1000" kern="1200" baseline="0" dirty="0" smtClean="0">
                          <a:solidFill>
                            <a:schemeClr val="dk1"/>
                          </a:solidFill>
                          <a:latin typeface="Bookman Old Style" pitchFamily="18" charset="0"/>
                          <a:ea typeface="+mn-ea"/>
                          <a:cs typeface="+mn-cs"/>
                        </a:rPr>
                        <a:t>Reduced risk of errors</a:t>
                      </a:r>
                      <a:endParaRPr lang="en-US" sz="1000" dirty="0">
                        <a:latin typeface="Bookman Old Style" pitchFamily="18" charset="0"/>
                      </a:endParaRPr>
                    </a:p>
                  </a:txBody>
                  <a:tcPr/>
                </a:tc>
              </a:tr>
              <a:tr h="824598">
                <a:tc>
                  <a:txBody>
                    <a:bodyPr/>
                    <a:lstStyle/>
                    <a:p>
                      <a:pPr algn="l"/>
                      <a:r>
                        <a:rPr lang="en-US" sz="1000" dirty="0" smtClean="0">
                          <a:latin typeface="Bookman Old Style" pitchFamily="18" charset="0"/>
                        </a:rPr>
                        <a:t>Trade Settlement</a:t>
                      </a:r>
                      <a:endParaRPr lang="en-US" sz="1000" dirty="0">
                        <a:latin typeface="Bookman Old Style" pitchFamily="18" charset="0"/>
                      </a:endParaRPr>
                    </a:p>
                  </a:txBody>
                  <a:tcPr/>
                </a:tc>
                <a:tc>
                  <a:txBody>
                    <a:bodyPr/>
                    <a:lstStyle/>
                    <a:p>
                      <a:r>
                        <a:rPr lang="en-US" sz="1000" kern="1200" baseline="0" dirty="0" smtClean="0">
                          <a:solidFill>
                            <a:schemeClr val="tx1"/>
                          </a:solidFill>
                          <a:latin typeface="Bookman Old Style" pitchFamily="18" charset="0"/>
                          <a:ea typeface="+mn-ea"/>
                          <a:cs typeface="+mn-cs"/>
                        </a:rPr>
                        <a:t>Faster clearing and settlement systems via asset and cash ledgers, with both sides of the transaction executed simultaneously</a:t>
                      </a:r>
                      <a:endParaRPr lang="en-US" sz="1000" dirty="0">
                        <a:latin typeface="Bookman Old Style" pitchFamily="18" charset="0"/>
                      </a:endParaRPr>
                    </a:p>
                  </a:txBody>
                  <a:tcPr/>
                </a:tc>
                <a:tc>
                  <a:txBody>
                    <a:bodyPr/>
                    <a:lstStyle/>
                    <a:p>
                      <a:pPr marL="182880" marR="0" indent="-91440" algn="l" defTabSz="914342" rtl="0" eaLnBrk="1" fontAlgn="auto" latinLnBrk="0" hangingPunct="1">
                        <a:lnSpc>
                          <a:spcPct val="100000"/>
                        </a:lnSpc>
                        <a:spcBef>
                          <a:spcPts val="0"/>
                        </a:spcBef>
                        <a:spcAft>
                          <a:spcPts val="0"/>
                        </a:spcAft>
                        <a:buClrTx/>
                        <a:buSzTx/>
                        <a:buFont typeface="Arial" pitchFamily="34" charset="0"/>
                        <a:buChar char="•"/>
                        <a:tabLst/>
                        <a:defRPr/>
                      </a:pPr>
                      <a:r>
                        <a:rPr lang="en-US" sz="1000" kern="1200" dirty="0" smtClean="0">
                          <a:solidFill>
                            <a:schemeClr val="tx1"/>
                          </a:solidFill>
                          <a:latin typeface="Bookman Old Style" pitchFamily="18" charset="0"/>
                          <a:ea typeface="+mn-ea"/>
                          <a:cs typeface="+mn-cs"/>
                        </a:rPr>
                        <a:t>Replacement of intermediary that maintains records of transactions or executes transaction between parties</a:t>
                      </a:r>
                    </a:p>
                    <a:p>
                      <a:pPr algn="l"/>
                      <a:endParaRPr lang="en-US" sz="1000" dirty="0">
                        <a:latin typeface="Bookman Old Style" pitchFamily="18" charset="0"/>
                      </a:endParaRPr>
                    </a:p>
                  </a:txBody>
                  <a:tcPr/>
                </a:tc>
                <a:tc>
                  <a:txBody>
                    <a:bodyPr/>
                    <a:lstStyle/>
                    <a:p>
                      <a:pPr marL="182880" indent="-182880" algn="l">
                        <a:buFont typeface="Arial" pitchFamily="34" charset="0"/>
                        <a:buChar char="•"/>
                      </a:pPr>
                      <a:r>
                        <a:rPr lang="en-US" sz="1000" dirty="0" smtClean="0">
                          <a:latin typeface="Bookman Old Style" pitchFamily="18" charset="0"/>
                        </a:rPr>
                        <a:t>Significant reduction in settlement liquidity risk</a:t>
                      </a:r>
                    </a:p>
                    <a:p>
                      <a:pPr marL="182880" marR="0" indent="-182880" algn="l" defTabSz="914342" rtl="0" eaLnBrk="1" fontAlgn="auto" latinLnBrk="0" hangingPunct="1">
                        <a:lnSpc>
                          <a:spcPct val="100000"/>
                        </a:lnSpc>
                        <a:spcBef>
                          <a:spcPts val="0"/>
                        </a:spcBef>
                        <a:spcAft>
                          <a:spcPts val="0"/>
                        </a:spcAft>
                        <a:buClrTx/>
                        <a:buSzTx/>
                        <a:buFont typeface="Arial" pitchFamily="34" charset="0"/>
                        <a:buChar char="•"/>
                        <a:tabLst/>
                        <a:defRPr/>
                      </a:pPr>
                      <a:r>
                        <a:rPr lang="en-US" sz="1000" kern="1200" dirty="0" smtClean="0">
                          <a:solidFill>
                            <a:schemeClr val="dk1"/>
                          </a:solidFill>
                          <a:latin typeface="Bookman Old Style" pitchFamily="18" charset="0"/>
                          <a:ea typeface="+mn-ea"/>
                          <a:cs typeface="+mn-cs"/>
                        </a:rPr>
                        <a:t>Reduce transaction time</a:t>
                      </a:r>
                      <a:r>
                        <a:rPr lang="en-US" sz="1000" kern="1200" baseline="0" dirty="0" smtClean="0">
                          <a:solidFill>
                            <a:schemeClr val="dk1"/>
                          </a:solidFill>
                          <a:latin typeface="Bookman Old Style" pitchFamily="18" charset="0"/>
                          <a:ea typeface="+mn-ea"/>
                          <a:cs typeface="+mn-cs"/>
                        </a:rPr>
                        <a:t>  ((faster validation)</a:t>
                      </a:r>
                    </a:p>
                    <a:p>
                      <a:pPr marL="182880" marR="0" indent="-182880" algn="l" defTabSz="914342" rtl="0" eaLnBrk="1" fontAlgn="auto" latinLnBrk="0" hangingPunct="1">
                        <a:lnSpc>
                          <a:spcPct val="100000"/>
                        </a:lnSpc>
                        <a:spcBef>
                          <a:spcPts val="0"/>
                        </a:spcBef>
                        <a:spcAft>
                          <a:spcPts val="0"/>
                        </a:spcAft>
                        <a:buClrTx/>
                        <a:buSzTx/>
                        <a:buFont typeface="Arial" pitchFamily="34" charset="0"/>
                        <a:buChar char="•"/>
                        <a:tabLst/>
                        <a:defRPr/>
                      </a:pPr>
                      <a:r>
                        <a:rPr lang="en-US" sz="1000" kern="1200" baseline="0" dirty="0" smtClean="0">
                          <a:solidFill>
                            <a:schemeClr val="dk1"/>
                          </a:solidFill>
                          <a:latin typeface="Bookman Old Style" pitchFamily="18" charset="0"/>
                          <a:ea typeface="+mn-ea"/>
                          <a:cs typeface="+mn-cs"/>
                        </a:rPr>
                        <a:t>Cost reduction (fewer errors)</a:t>
                      </a:r>
                    </a:p>
                  </a:txBody>
                  <a:tcPr/>
                </a:tc>
              </a:tr>
              <a:tr h="466077">
                <a:tc>
                  <a:txBody>
                    <a:bodyPr/>
                    <a:lstStyle/>
                    <a:p>
                      <a:pPr algn="l"/>
                      <a:r>
                        <a:rPr lang="en-US" sz="1000" dirty="0" smtClean="0">
                          <a:latin typeface="Bookman Old Style" pitchFamily="18" charset="0"/>
                        </a:rPr>
                        <a:t>Client reporting</a:t>
                      </a:r>
                      <a:endParaRPr lang="en-US" sz="1000" dirty="0">
                        <a:latin typeface="Bookman Old Style" pitchFamily="18" charset="0"/>
                      </a:endParaRPr>
                    </a:p>
                  </a:txBody>
                  <a:tcPr/>
                </a:tc>
                <a:tc>
                  <a:txBody>
                    <a:bodyPr/>
                    <a:lstStyle/>
                    <a:p>
                      <a:r>
                        <a:rPr lang="en-US" sz="1000" kern="1200" baseline="0" dirty="0" smtClean="0">
                          <a:solidFill>
                            <a:schemeClr val="tx1"/>
                          </a:solidFill>
                          <a:latin typeface="Bookman Old Style" pitchFamily="18" charset="0"/>
                          <a:ea typeface="+mn-ea"/>
                          <a:cs typeface="+mn-cs"/>
                        </a:rPr>
                        <a:t>Client access to real-time transactional data</a:t>
                      </a:r>
                      <a:endParaRPr lang="en-US" sz="1000" dirty="0">
                        <a:latin typeface="Bookman Old Style" pitchFamily="18" charset="0"/>
                      </a:endParaRPr>
                    </a:p>
                  </a:txBody>
                  <a:tcPr/>
                </a:tc>
                <a:tc>
                  <a:txBody>
                    <a:bodyPr/>
                    <a:lstStyle/>
                    <a:p>
                      <a:pPr algn="l"/>
                      <a:endParaRPr lang="en-US" sz="1000" dirty="0">
                        <a:latin typeface="Bookman Old Style" pitchFamily="18" charset="0"/>
                      </a:endParaRPr>
                    </a:p>
                  </a:txBody>
                  <a:tcPr/>
                </a:tc>
                <a:tc>
                  <a:txBody>
                    <a:bodyPr/>
                    <a:lstStyle/>
                    <a:p>
                      <a:pPr marL="182880" indent="-182880" algn="l">
                        <a:buFont typeface="Arial" pitchFamily="34" charset="0"/>
                        <a:buChar char="•"/>
                      </a:pPr>
                      <a:r>
                        <a:rPr lang="en-US" sz="1000" dirty="0" smtClean="0">
                          <a:latin typeface="Bookman Old Style" pitchFamily="18" charset="0"/>
                        </a:rPr>
                        <a:t>Real time tools for clients with richer information</a:t>
                      </a:r>
                      <a:endParaRPr lang="en-US" sz="1000" dirty="0">
                        <a:latin typeface="Bookman Old Style" pitchFamily="18" charset="0"/>
                      </a:endParaRPr>
                    </a:p>
                  </a:txBody>
                  <a:tcPr/>
                </a:tc>
              </a:tr>
              <a:tr h="466077">
                <a:tc>
                  <a:txBody>
                    <a:bodyPr/>
                    <a:lstStyle/>
                    <a:p>
                      <a:pPr algn="l"/>
                      <a:r>
                        <a:rPr lang="en-US" sz="1000" dirty="0" smtClean="0">
                          <a:latin typeface="Bookman Old Style" pitchFamily="18" charset="0"/>
                        </a:rPr>
                        <a:t>Regulatory</a:t>
                      </a:r>
                      <a:r>
                        <a:rPr lang="en-US" sz="1000" baseline="0" dirty="0" smtClean="0">
                          <a:latin typeface="Bookman Old Style" pitchFamily="18" charset="0"/>
                        </a:rPr>
                        <a:t> reporting</a:t>
                      </a:r>
                      <a:endParaRPr lang="en-US" sz="1000" dirty="0">
                        <a:latin typeface="Bookman Old Style" pitchFamily="18" charset="0"/>
                      </a:endParaRPr>
                    </a:p>
                  </a:txBody>
                  <a:tcPr/>
                </a:tc>
                <a:tc>
                  <a:txBody>
                    <a:bodyPr/>
                    <a:lstStyle/>
                    <a:p>
                      <a:r>
                        <a:rPr lang="en-US" sz="1000" dirty="0" smtClean="0">
                          <a:latin typeface="Bookman Old Style" pitchFamily="18" charset="0"/>
                        </a:rPr>
                        <a:t>Regulators access to permissioned blockchain</a:t>
                      </a:r>
                      <a:endParaRPr lang="en-US" sz="1000" dirty="0">
                        <a:latin typeface="Bookman Old Style" pitchFamily="18" charset="0"/>
                      </a:endParaRPr>
                    </a:p>
                  </a:txBody>
                  <a:tcPr/>
                </a:tc>
                <a:tc>
                  <a:txBody>
                    <a:bodyPr/>
                    <a:lstStyle/>
                    <a:p>
                      <a:pPr algn="l"/>
                      <a:endParaRPr lang="en-US" sz="1000" dirty="0">
                        <a:latin typeface="Bookman Old Style" pitchFamily="18" charset="0"/>
                      </a:endParaRPr>
                    </a:p>
                  </a:txBody>
                  <a:tcPr/>
                </a:tc>
                <a:tc>
                  <a:txBody>
                    <a:bodyPr/>
                    <a:lstStyle/>
                    <a:p>
                      <a:pPr marL="182880" indent="-182880">
                        <a:buFont typeface="Arial" pitchFamily="34" charset="0"/>
                        <a:buChar char="•"/>
                      </a:pPr>
                      <a:r>
                        <a:rPr lang="en-US" sz="1000" kern="1200" baseline="0" dirty="0" smtClean="0">
                          <a:solidFill>
                            <a:schemeClr val="tx1"/>
                          </a:solidFill>
                          <a:latin typeface="Bookman Old Style" pitchFamily="18" charset="0"/>
                          <a:ea typeface="+mn-ea"/>
                          <a:cs typeface="+mn-cs"/>
                        </a:rPr>
                        <a:t>Reduced risk of regulatory reporting failure</a:t>
                      </a:r>
                      <a:endParaRPr lang="en-US" sz="1000" dirty="0">
                        <a:latin typeface="Bookman Old Style" pitchFamily="18" charset="0"/>
                      </a:endParaRPr>
                    </a:p>
                  </a:txBody>
                  <a:tcPr/>
                </a:tc>
              </a:tr>
            </a:tbl>
          </a:graphicData>
        </a:graphic>
      </p:graphicFrame>
    </p:spTree>
    <p:extLst>
      <p:ext uri="{BB962C8B-B14F-4D97-AF65-F5344CB8AC3E}">
        <p14:creationId xmlns="" xmlns:p14="http://schemas.microsoft.com/office/powerpoint/2010/main" val="2766992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07988" y="404813"/>
            <a:ext cx="6477232" cy="431899"/>
          </a:xfrm>
        </p:spPr>
        <p:txBody>
          <a:bodyPr>
            <a:normAutofit/>
          </a:bodyPr>
          <a:lstStyle/>
          <a:p>
            <a:pPr algn="ctr"/>
            <a:r>
              <a:rPr lang="en-US" sz="2000" dirty="0" smtClean="0">
                <a:latin typeface="Bookman Old Style" pitchFamily="18" charset="0"/>
              </a:rPr>
              <a:t>Block Chain Use Case - Transfer Agency</a:t>
            </a:r>
            <a:endParaRPr lang="en-US" sz="2000" dirty="0"/>
          </a:p>
        </p:txBody>
      </p:sp>
      <p:graphicFrame>
        <p:nvGraphicFramePr>
          <p:cNvPr id="18" name="Table 17"/>
          <p:cNvGraphicFramePr>
            <a:graphicFrameLocks noGrp="1"/>
          </p:cNvGraphicFramePr>
          <p:nvPr/>
        </p:nvGraphicFramePr>
        <p:xfrm>
          <a:off x="335360" y="1679208"/>
          <a:ext cx="11665296" cy="4846136"/>
        </p:xfrm>
        <a:graphic>
          <a:graphicData uri="http://schemas.openxmlformats.org/drawingml/2006/table">
            <a:tbl>
              <a:tblPr firstRow="1" bandRow="1">
                <a:tableStyleId>{5940675A-B579-460E-94D1-54222C63F5DA}</a:tableStyleId>
              </a:tblPr>
              <a:tblGrid>
                <a:gridCol w="5832648"/>
                <a:gridCol w="5832648"/>
              </a:tblGrid>
              <a:tr h="467497">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latin typeface="Bookman Old Style" pitchFamily="18" charset="0"/>
                        </a:rPr>
                        <a:t>Current Functional Process Flow</a:t>
                      </a:r>
                      <a:endParaRPr lang="en-US" dirty="0"/>
                    </a:p>
                  </a:txBody>
                  <a:tcPr/>
                </a:tc>
                <a:tc hMerge="1">
                  <a:txBody>
                    <a:bodyPr/>
                    <a:lstStyle/>
                    <a:p>
                      <a:endParaRPr lang="en-US"/>
                    </a:p>
                  </a:txBody>
                  <a:tcPr/>
                </a:tc>
              </a:tr>
              <a:tr h="4378639">
                <a:tc>
                  <a:txBody>
                    <a:bodyPr/>
                    <a:lstStyle/>
                    <a:p>
                      <a:pPr marL="228600" indent="-228600">
                        <a:buAutoNum type="arabicPeriod"/>
                      </a:pPr>
                      <a:r>
                        <a:rPr lang="en-US" sz="1600" dirty="0" smtClean="0">
                          <a:solidFill>
                            <a:schemeClr val="tx1"/>
                          </a:solidFill>
                          <a:latin typeface="Bookman Old Style" pitchFamily="18" charset="0"/>
                        </a:rPr>
                        <a:t>Investor / Fund distributor initiates the request and sends it to the fund house</a:t>
                      </a:r>
                    </a:p>
                    <a:p>
                      <a:pPr marL="228600" indent="-228600">
                        <a:buAutoNum type="arabicPeriod"/>
                      </a:pPr>
                      <a:r>
                        <a:rPr lang="en-US" sz="1600" dirty="0" smtClean="0">
                          <a:solidFill>
                            <a:schemeClr val="tx1"/>
                          </a:solidFill>
                          <a:latin typeface="Bookman Old Style" pitchFamily="18" charset="0"/>
                        </a:rPr>
                        <a:t>Fund house informs transfer agent / fund bank of the request.</a:t>
                      </a:r>
                    </a:p>
                    <a:p>
                      <a:pPr marL="228600" indent="-228600">
                        <a:buAutoNum type="arabicPeriod"/>
                      </a:pPr>
                      <a:r>
                        <a:rPr lang="en-US" sz="1600" dirty="0" smtClean="0">
                          <a:solidFill>
                            <a:schemeClr val="tx1"/>
                          </a:solidFill>
                          <a:latin typeface="Bookman Old Style" pitchFamily="18" charset="0"/>
                        </a:rPr>
                        <a:t>Transfer Agent performs primary checks (e.g. If it’s new investor initiates AML and KYC checks)</a:t>
                      </a:r>
                    </a:p>
                    <a:p>
                      <a:pPr marL="228600" indent="-228600">
                        <a:buAutoNum type="arabicPeriod"/>
                      </a:pPr>
                      <a:r>
                        <a:rPr lang="en-US" sz="1600" dirty="0" smtClean="0">
                          <a:solidFill>
                            <a:schemeClr val="tx1"/>
                          </a:solidFill>
                          <a:latin typeface="Bookman Old Style" pitchFamily="18" charset="0"/>
                        </a:rPr>
                        <a:t>Fund bank confirms receipt of funds to fund house and</a:t>
                      </a:r>
                      <a:r>
                        <a:rPr lang="en-US" sz="1600" baseline="0" dirty="0" smtClean="0">
                          <a:solidFill>
                            <a:schemeClr val="tx1"/>
                          </a:solidFill>
                          <a:latin typeface="Bookman Old Style" pitchFamily="18" charset="0"/>
                        </a:rPr>
                        <a:t> transfer agent</a:t>
                      </a:r>
                      <a:endParaRPr lang="en-US" sz="1600" dirty="0" smtClean="0">
                        <a:solidFill>
                          <a:schemeClr val="tx1"/>
                        </a:solidFill>
                        <a:latin typeface="Bookman Old Style" pitchFamily="18" charset="0"/>
                      </a:endParaRPr>
                    </a:p>
                    <a:p>
                      <a:pPr marL="228600" indent="-228600">
                        <a:buAutoNum type="arabicPeriod"/>
                      </a:pPr>
                      <a:r>
                        <a:rPr lang="en-US" sz="1600" dirty="0" smtClean="0">
                          <a:solidFill>
                            <a:schemeClr val="tx1"/>
                          </a:solidFill>
                          <a:latin typeface="Bookman Old Style" pitchFamily="18" charset="0"/>
                        </a:rPr>
                        <a:t>Transfer Agent calculates no. of units to be allocated based on applicable NAV.</a:t>
                      </a:r>
                    </a:p>
                    <a:p>
                      <a:pPr marL="228600" indent="-228600">
                        <a:buAutoNum type="arabicPeriod"/>
                      </a:pPr>
                      <a:r>
                        <a:rPr lang="en-US" sz="1600" dirty="0" smtClean="0">
                          <a:solidFill>
                            <a:schemeClr val="tx1"/>
                          </a:solidFill>
                          <a:latin typeface="Bookman Old Style" pitchFamily="18" charset="0"/>
                        </a:rPr>
                        <a:t>Transfer Agent allocates the units</a:t>
                      </a:r>
                    </a:p>
                    <a:p>
                      <a:pPr marL="228600" indent="-228600">
                        <a:buAutoNum type="arabicPeriod"/>
                      </a:pPr>
                      <a:r>
                        <a:rPr lang="en-US" sz="1600" dirty="0" smtClean="0">
                          <a:solidFill>
                            <a:schemeClr val="tx1"/>
                          </a:solidFill>
                          <a:latin typeface="Bookman Old Style" pitchFamily="18" charset="0"/>
                        </a:rPr>
                        <a:t>Transfer Agent informs fund house as well as investor of the allocation</a:t>
                      </a:r>
                    </a:p>
                  </a:txBody>
                  <a:tcPr/>
                </a:tc>
                <a:tc>
                  <a:txBody>
                    <a:bodyPr/>
                    <a:lstStyle/>
                    <a:p>
                      <a:endParaRPr lang="en-US" dirty="0"/>
                    </a:p>
                  </a:txBody>
                  <a:tcPr/>
                </a:tc>
              </a:tr>
            </a:tbl>
          </a:graphicData>
        </a:graphic>
      </p:graphicFrame>
      <p:sp>
        <p:nvSpPr>
          <p:cNvPr id="19" name="Rectangle 18"/>
          <p:cNvSpPr/>
          <p:nvPr/>
        </p:nvSpPr>
        <p:spPr>
          <a:xfrm>
            <a:off x="6384032" y="2348880"/>
            <a:ext cx="100811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Bookman Old Style" pitchFamily="18" charset="0"/>
              </a:rPr>
              <a:t>Investor</a:t>
            </a:r>
            <a:endParaRPr lang="en-US" sz="1200" dirty="0">
              <a:latin typeface="Bookman Old Style" pitchFamily="18" charset="0"/>
            </a:endParaRPr>
          </a:p>
        </p:txBody>
      </p:sp>
      <p:sp>
        <p:nvSpPr>
          <p:cNvPr id="20" name="Rectangle 19"/>
          <p:cNvSpPr/>
          <p:nvPr/>
        </p:nvSpPr>
        <p:spPr>
          <a:xfrm>
            <a:off x="9768408" y="2348880"/>
            <a:ext cx="100811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Bookman Old Style" pitchFamily="18" charset="0"/>
              </a:rPr>
              <a:t>Fund House</a:t>
            </a:r>
            <a:endParaRPr lang="en-US" sz="1200" dirty="0">
              <a:latin typeface="Bookman Old Style" pitchFamily="18" charset="0"/>
            </a:endParaRPr>
          </a:p>
        </p:txBody>
      </p:sp>
      <p:sp>
        <p:nvSpPr>
          <p:cNvPr id="22" name="Rectangle 21"/>
          <p:cNvSpPr/>
          <p:nvPr/>
        </p:nvSpPr>
        <p:spPr>
          <a:xfrm>
            <a:off x="7968208" y="3573016"/>
            <a:ext cx="100811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Bookman Old Style" pitchFamily="18" charset="0"/>
              </a:rPr>
              <a:t>Transfer Agent</a:t>
            </a:r>
            <a:endParaRPr lang="en-US" sz="1200" dirty="0">
              <a:latin typeface="Bookman Old Style" pitchFamily="18" charset="0"/>
            </a:endParaRPr>
          </a:p>
        </p:txBody>
      </p:sp>
      <p:sp>
        <p:nvSpPr>
          <p:cNvPr id="24" name="Rectangle 23"/>
          <p:cNvSpPr/>
          <p:nvPr/>
        </p:nvSpPr>
        <p:spPr>
          <a:xfrm>
            <a:off x="9768408" y="4869160"/>
            <a:ext cx="100811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Bookman Old Style" pitchFamily="18" charset="0"/>
              </a:rPr>
              <a:t>Bank Fund</a:t>
            </a:r>
            <a:endParaRPr lang="en-US" sz="1200" dirty="0">
              <a:latin typeface="Bookman Old Style" pitchFamily="18" charset="0"/>
            </a:endParaRPr>
          </a:p>
        </p:txBody>
      </p:sp>
      <p:sp>
        <p:nvSpPr>
          <p:cNvPr id="27" name="Rectangle 26"/>
          <p:cNvSpPr/>
          <p:nvPr/>
        </p:nvSpPr>
        <p:spPr>
          <a:xfrm>
            <a:off x="6384032" y="4869160"/>
            <a:ext cx="100811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Bookman Old Style" pitchFamily="18" charset="0"/>
              </a:rPr>
              <a:t>Bank Investor</a:t>
            </a:r>
            <a:endParaRPr lang="en-US" sz="1200" dirty="0">
              <a:latin typeface="Bookman Old Style" pitchFamily="18" charset="0"/>
            </a:endParaRPr>
          </a:p>
        </p:txBody>
      </p:sp>
      <p:cxnSp>
        <p:nvCxnSpPr>
          <p:cNvPr id="14" name="Straight Arrow Connector 13"/>
          <p:cNvCxnSpPr>
            <a:stCxn id="19" idx="3"/>
            <a:endCxn id="20" idx="1"/>
          </p:cNvCxnSpPr>
          <p:nvPr/>
        </p:nvCxnSpPr>
        <p:spPr>
          <a:xfrm>
            <a:off x="7392144" y="2600908"/>
            <a:ext cx="237626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hape 15"/>
          <p:cNvCxnSpPr>
            <a:stCxn id="22" idx="3"/>
            <a:endCxn id="24" idx="0"/>
          </p:cNvCxnSpPr>
          <p:nvPr/>
        </p:nvCxnSpPr>
        <p:spPr>
          <a:xfrm>
            <a:off x="8976320" y="3825044"/>
            <a:ext cx="1296144" cy="1044116"/>
          </a:xfrm>
          <a:prstGeom prst="bentConnector2">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7" idx="3"/>
            <a:endCxn id="24" idx="1"/>
          </p:cNvCxnSpPr>
          <p:nvPr/>
        </p:nvCxnSpPr>
        <p:spPr>
          <a:xfrm>
            <a:off x="7392144" y="5121188"/>
            <a:ext cx="2376264"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0" idx="2"/>
            <a:endCxn id="24" idx="0"/>
          </p:cNvCxnSpPr>
          <p:nvPr/>
        </p:nvCxnSpPr>
        <p:spPr>
          <a:xfrm>
            <a:off x="10272464" y="2852936"/>
            <a:ext cx="0" cy="2016224"/>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2" name="Shape 31"/>
          <p:cNvCxnSpPr>
            <a:stCxn id="20" idx="1"/>
            <a:endCxn id="22" idx="0"/>
          </p:cNvCxnSpPr>
          <p:nvPr/>
        </p:nvCxnSpPr>
        <p:spPr>
          <a:xfrm rot="10800000" flipV="1">
            <a:off x="8472264" y="2600908"/>
            <a:ext cx="1296144" cy="972108"/>
          </a:xfrm>
          <a:prstGeom prst="bentConnector2">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6" name="Shape 35"/>
          <p:cNvCxnSpPr>
            <a:endCxn id="19" idx="2"/>
          </p:cNvCxnSpPr>
          <p:nvPr/>
        </p:nvCxnSpPr>
        <p:spPr>
          <a:xfrm rot="10800000">
            <a:off x="6888088" y="2852936"/>
            <a:ext cx="1152128" cy="936104"/>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19" idx="2"/>
            <a:endCxn id="27" idx="0"/>
          </p:cNvCxnSpPr>
          <p:nvPr/>
        </p:nvCxnSpPr>
        <p:spPr>
          <a:xfrm>
            <a:off x="6888088" y="2852936"/>
            <a:ext cx="0" cy="2016224"/>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766992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07988" y="404813"/>
            <a:ext cx="6477232" cy="431899"/>
          </a:xfrm>
        </p:spPr>
        <p:txBody>
          <a:bodyPr>
            <a:normAutofit/>
          </a:bodyPr>
          <a:lstStyle/>
          <a:p>
            <a:pPr algn="ctr"/>
            <a:r>
              <a:rPr lang="en-US" sz="2000" dirty="0" smtClean="0">
                <a:latin typeface="Bookman Old Style" pitchFamily="18" charset="0"/>
              </a:rPr>
              <a:t>Block Chain Use Case - Transfer Agency</a:t>
            </a:r>
            <a:endParaRPr lang="en-US" sz="2000" dirty="0"/>
          </a:p>
        </p:txBody>
      </p:sp>
      <p:graphicFrame>
        <p:nvGraphicFramePr>
          <p:cNvPr id="18" name="Table 17"/>
          <p:cNvGraphicFramePr>
            <a:graphicFrameLocks noGrp="1"/>
          </p:cNvGraphicFramePr>
          <p:nvPr/>
        </p:nvGraphicFramePr>
        <p:xfrm>
          <a:off x="335360" y="1679208"/>
          <a:ext cx="11665296" cy="4846136"/>
        </p:xfrm>
        <a:graphic>
          <a:graphicData uri="http://schemas.openxmlformats.org/drawingml/2006/table">
            <a:tbl>
              <a:tblPr firstRow="1" bandRow="1">
                <a:tableStyleId>{5940675A-B579-460E-94D1-54222C63F5DA}</a:tableStyleId>
              </a:tblPr>
              <a:tblGrid>
                <a:gridCol w="5832648"/>
                <a:gridCol w="5832648"/>
              </a:tblGrid>
              <a:tr h="467497">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latin typeface="Bookman Old Style" pitchFamily="18" charset="0"/>
                        </a:rPr>
                        <a:t>Functional Process Flow Using Blockchain</a:t>
                      </a:r>
                      <a:endParaRPr lang="en-US" dirty="0"/>
                    </a:p>
                  </a:txBody>
                  <a:tcPr/>
                </a:tc>
                <a:tc hMerge="1">
                  <a:txBody>
                    <a:bodyPr/>
                    <a:lstStyle/>
                    <a:p>
                      <a:endParaRPr lang="en-US"/>
                    </a:p>
                  </a:txBody>
                  <a:tcPr/>
                </a:tc>
              </a:tr>
              <a:tr h="4378639">
                <a:tc>
                  <a:txBody>
                    <a:bodyPr/>
                    <a:lstStyle/>
                    <a:p>
                      <a:pPr marL="228600" indent="-228600">
                        <a:buFont typeface="+mj-lt"/>
                        <a:buAutoNum type="arabicPeriod"/>
                      </a:pPr>
                      <a:r>
                        <a:rPr lang="en-US" sz="1600" dirty="0" smtClean="0">
                          <a:solidFill>
                            <a:schemeClr val="tx1"/>
                          </a:solidFill>
                          <a:latin typeface="Bookman Old Style" pitchFamily="18" charset="0"/>
                        </a:rPr>
                        <a:t>Investor sends the request that initiates smart contract. </a:t>
                      </a:r>
                    </a:p>
                    <a:p>
                      <a:pPr marL="228600" indent="-228600">
                        <a:buFont typeface="+mj-lt"/>
                        <a:buAutoNum type="arabicPeriod"/>
                      </a:pPr>
                      <a:r>
                        <a:rPr lang="en-US" sz="1600" dirty="0" smtClean="0">
                          <a:solidFill>
                            <a:schemeClr val="tx1"/>
                          </a:solidFill>
                          <a:latin typeface="Bookman Old Style" pitchFamily="18" charset="0"/>
                        </a:rPr>
                        <a:t>Smart contract performs required checks and verifications like AML/ KYC</a:t>
                      </a:r>
                    </a:p>
                    <a:p>
                      <a:pPr marL="228600" indent="-228600">
                        <a:buFont typeface="+mj-lt"/>
                        <a:buAutoNum type="arabicPeriod"/>
                      </a:pPr>
                      <a:r>
                        <a:rPr lang="en-US" sz="1600" dirty="0" smtClean="0">
                          <a:solidFill>
                            <a:schemeClr val="tx1"/>
                          </a:solidFill>
                          <a:latin typeface="Bookman Old Style" pitchFamily="18" charset="0"/>
                        </a:rPr>
                        <a:t>Fund house calculates applicable no. of units</a:t>
                      </a:r>
                    </a:p>
                    <a:p>
                      <a:pPr marL="228600" indent="-228600">
                        <a:buFont typeface="+mj-lt"/>
                        <a:buAutoNum type="arabicPeriod"/>
                      </a:pPr>
                      <a:r>
                        <a:rPr lang="en-US" sz="1600" dirty="0" smtClean="0">
                          <a:solidFill>
                            <a:schemeClr val="tx1"/>
                          </a:solidFill>
                          <a:latin typeface="Bookman Old Style" pitchFamily="18" charset="0"/>
                        </a:rPr>
                        <a:t>Fund bank confirms receipt of funds</a:t>
                      </a:r>
                    </a:p>
                    <a:p>
                      <a:pPr marL="228600" indent="-228600">
                        <a:buFont typeface="+mj-lt"/>
                        <a:buAutoNum type="arabicPeriod"/>
                      </a:pPr>
                      <a:r>
                        <a:rPr lang="en-US" sz="1600" dirty="0" smtClean="0">
                          <a:solidFill>
                            <a:schemeClr val="tx1"/>
                          </a:solidFill>
                          <a:latin typeface="Bookman Old Style" pitchFamily="18" charset="0"/>
                        </a:rPr>
                        <a:t>Smart contract executes the transaction between investor and fund house i.e. allocates the units</a:t>
                      </a:r>
                    </a:p>
                    <a:p>
                      <a:pPr marL="228600" indent="-228600">
                        <a:buFont typeface="+mj-lt"/>
                        <a:buAutoNum type="arabicPeriod"/>
                      </a:pPr>
                      <a:r>
                        <a:rPr lang="en-US" sz="1600" dirty="0" smtClean="0">
                          <a:solidFill>
                            <a:schemeClr val="tx1"/>
                          </a:solidFill>
                          <a:latin typeface="Bookman Old Style" pitchFamily="18" charset="0"/>
                        </a:rPr>
                        <a:t>Smart Contract communicates the transaction confirmation to investor</a:t>
                      </a:r>
                    </a:p>
                  </a:txBody>
                  <a:tcPr/>
                </a:tc>
                <a:tc>
                  <a:txBody>
                    <a:bodyPr/>
                    <a:lstStyle/>
                    <a:p>
                      <a:endParaRPr lang="en-US" dirty="0"/>
                    </a:p>
                  </a:txBody>
                  <a:tcPr/>
                </a:tc>
              </a:tr>
            </a:tbl>
          </a:graphicData>
        </a:graphic>
      </p:graphicFrame>
      <p:sp>
        <p:nvSpPr>
          <p:cNvPr id="19" name="Rectangle 18"/>
          <p:cNvSpPr/>
          <p:nvPr/>
        </p:nvSpPr>
        <p:spPr>
          <a:xfrm>
            <a:off x="7032104" y="3717032"/>
            <a:ext cx="100811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Bookman Old Style" pitchFamily="18" charset="0"/>
              </a:rPr>
              <a:t>Investor</a:t>
            </a:r>
            <a:endParaRPr lang="en-US" sz="1200" dirty="0">
              <a:latin typeface="Bookman Old Style" pitchFamily="18" charset="0"/>
            </a:endParaRPr>
          </a:p>
        </p:txBody>
      </p:sp>
      <p:sp>
        <p:nvSpPr>
          <p:cNvPr id="20" name="Rectangle 19"/>
          <p:cNvSpPr/>
          <p:nvPr/>
        </p:nvSpPr>
        <p:spPr>
          <a:xfrm>
            <a:off x="9696400" y="3717032"/>
            <a:ext cx="100811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Bookman Old Style" pitchFamily="18" charset="0"/>
              </a:rPr>
              <a:t>Fund House</a:t>
            </a:r>
            <a:endParaRPr lang="en-US" sz="1200" dirty="0">
              <a:latin typeface="Bookman Old Style" pitchFamily="18" charset="0"/>
            </a:endParaRPr>
          </a:p>
        </p:txBody>
      </p:sp>
      <p:sp>
        <p:nvSpPr>
          <p:cNvPr id="22" name="Rectangle 21"/>
          <p:cNvSpPr/>
          <p:nvPr/>
        </p:nvSpPr>
        <p:spPr>
          <a:xfrm>
            <a:off x="8184232" y="3068960"/>
            <a:ext cx="100811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Bookman Old Style" pitchFamily="18" charset="0"/>
              </a:rPr>
              <a:t>Smart</a:t>
            </a:r>
            <a:r>
              <a:rPr lang="en-US" dirty="0" smtClean="0"/>
              <a:t> </a:t>
            </a:r>
            <a:r>
              <a:rPr lang="en-US" sz="1200" dirty="0" smtClean="0">
                <a:latin typeface="Bookman Old Style" pitchFamily="18" charset="0"/>
              </a:rPr>
              <a:t>Contract</a:t>
            </a:r>
            <a:endParaRPr lang="en-US" sz="1200" dirty="0">
              <a:latin typeface="Bookman Old Style" pitchFamily="18" charset="0"/>
            </a:endParaRPr>
          </a:p>
        </p:txBody>
      </p:sp>
      <p:sp>
        <p:nvSpPr>
          <p:cNvPr id="24" name="Rectangle 23"/>
          <p:cNvSpPr/>
          <p:nvPr/>
        </p:nvSpPr>
        <p:spPr>
          <a:xfrm>
            <a:off x="9696400" y="4869160"/>
            <a:ext cx="100811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Bookman Old Style" pitchFamily="18" charset="0"/>
              </a:rPr>
              <a:t>Bank Fund</a:t>
            </a:r>
            <a:endParaRPr lang="en-US" sz="1200" dirty="0">
              <a:latin typeface="Bookman Old Style" pitchFamily="18" charset="0"/>
            </a:endParaRPr>
          </a:p>
        </p:txBody>
      </p:sp>
      <p:cxnSp>
        <p:nvCxnSpPr>
          <p:cNvPr id="26" name="Elbow Connector 16"/>
          <p:cNvCxnSpPr>
            <a:stCxn id="19" idx="0"/>
            <a:endCxn id="22" idx="1"/>
          </p:cNvCxnSpPr>
          <p:nvPr/>
        </p:nvCxnSpPr>
        <p:spPr>
          <a:xfrm rot="5400000" flipH="1" flipV="1">
            <a:off x="7662174" y="3194974"/>
            <a:ext cx="396044" cy="648072"/>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7032104" y="4869160"/>
            <a:ext cx="100811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Bookman Old Style" pitchFamily="18" charset="0"/>
              </a:rPr>
              <a:t>Bank Investor</a:t>
            </a:r>
            <a:endParaRPr lang="en-US" sz="1200" dirty="0">
              <a:latin typeface="Bookman Old Style" pitchFamily="18" charset="0"/>
            </a:endParaRPr>
          </a:p>
        </p:txBody>
      </p:sp>
      <p:cxnSp>
        <p:nvCxnSpPr>
          <p:cNvPr id="28" name="Straight Arrow Connector 27"/>
          <p:cNvCxnSpPr>
            <a:stCxn id="19" idx="2"/>
            <a:endCxn id="27" idx="0"/>
          </p:cNvCxnSpPr>
          <p:nvPr/>
        </p:nvCxnSpPr>
        <p:spPr>
          <a:xfrm>
            <a:off x="7536160" y="4221088"/>
            <a:ext cx="0" cy="64807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0" name="Shape 29"/>
          <p:cNvCxnSpPr>
            <a:stCxn id="22" idx="3"/>
            <a:endCxn id="20" idx="0"/>
          </p:cNvCxnSpPr>
          <p:nvPr/>
        </p:nvCxnSpPr>
        <p:spPr>
          <a:xfrm>
            <a:off x="9192344" y="3320988"/>
            <a:ext cx="1008112" cy="396044"/>
          </a:xfrm>
          <a:prstGeom prst="bentConnector2">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1" name="Shape 30"/>
          <p:cNvCxnSpPr>
            <a:stCxn id="22" idx="2"/>
            <a:endCxn id="24" idx="1"/>
          </p:cNvCxnSpPr>
          <p:nvPr/>
        </p:nvCxnSpPr>
        <p:spPr>
          <a:xfrm rot="16200000" flipH="1">
            <a:off x="8418258" y="3843046"/>
            <a:ext cx="1548172" cy="1008112"/>
          </a:xfrm>
          <a:prstGeom prst="bentConnector2">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0" idx="2"/>
            <a:endCxn id="24" idx="0"/>
          </p:cNvCxnSpPr>
          <p:nvPr/>
        </p:nvCxnSpPr>
        <p:spPr>
          <a:xfrm>
            <a:off x="10200456" y="4221088"/>
            <a:ext cx="0" cy="64807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7669928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hxTia5XSD0.OzMnWznRyt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aLI83S.QyU2cWSfucWO3YA"/>
</p:tagLst>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1_Capgemini 2017_Cover sl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D76BB8BF-901C-4709-A70B-B9D859909653}"/>
    </a:ext>
  </a:extLst>
</a:theme>
</file>

<file path=ppt/theme/theme6.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Capgemini_Template</Template>
  <TotalTime>952</TotalTime>
  <Words>1423</Words>
  <Application>Microsoft Office PowerPoint</Application>
  <PresentationFormat>Custom</PresentationFormat>
  <Paragraphs>209</Paragraphs>
  <Slides>16</Slides>
  <Notes>3</Notes>
  <HiddenSlides>0</HiddenSlides>
  <MMClips>0</MMClips>
  <ScaleCrop>false</ScaleCrop>
  <HeadingPairs>
    <vt:vector size="6" baseType="variant">
      <vt:variant>
        <vt:lpstr>Theme</vt:lpstr>
      </vt:variant>
      <vt:variant>
        <vt:i4>5</vt:i4>
      </vt:variant>
      <vt:variant>
        <vt:lpstr>Embedded OLE Servers</vt:lpstr>
      </vt:variant>
      <vt:variant>
        <vt:i4>1</vt:i4>
      </vt:variant>
      <vt:variant>
        <vt:lpstr>Slide Titles</vt:lpstr>
      </vt:variant>
      <vt:variant>
        <vt:i4>16</vt:i4>
      </vt:variant>
    </vt:vector>
  </HeadingPairs>
  <TitlesOfParts>
    <vt:vector size="22" baseType="lpstr">
      <vt:lpstr>Capgemini 2017_Cover slides</vt:lpstr>
      <vt:lpstr>Section slides</vt:lpstr>
      <vt:lpstr>Content Layouts</vt:lpstr>
      <vt:lpstr>Content and Image Layouts</vt:lpstr>
      <vt:lpstr>1_Capgemini 2017_Cover slides</vt:lpstr>
      <vt:lpstr>think-cell Slide</vt:lpstr>
      <vt:lpstr>Capgemini Proposal for   XXXX</vt:lpstr>
      <vt:lpstr>NOTICE TO THE RECIPIENT OF THIS PROPOSAL </vt:lpstr>
      <vt:lpstr>Table of Contents</vt:lpstr>
      <vt:lpstr>Our Understanding of Requirements</vt:lpstr>
      <vt:lpstr>Approach and Methodology</vt:lpstr>
      <vt:lpstr>Blockchain ~ an introduction</vt:lpstr>
      <vt:lpstr>Blockchain in Asset Management</vt:lpstr>
      <vt:lpstr>Block Chain Use Case - Transfer Agency</vt:lpstr>
      <vt:lpstr>Block Chain Use Case - Transfer Agency</vt:lpstr>
      <vt:lpstr>Block Chain Use Case – Securities Settlement</vt:lpstr>
      <vt:lpstr>Block Chain Use Case – Securities Settlement</vt:lpstr>
      <vt:lpstr>Block Chain – Industry Success Stories</vt:lpstr>
      <vt:lpstr>Capgemini Focus</vt:lpstr>
      <vt:lpstr>Blockchain Hackathon Journey and Outcomes</vt:lpstr>
      <vt:lpstr>Thank You</vt:lpstr>
      <vt:lpstr>Slide 16</vt:lpstr>
    </vt:vector>
  </TitlesOfParts>
  <Company>Capgemini</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Lacet, Nathalie</dc:creator>
  <cp:lastModifiedBy>mmhaiska</cp:lastModifiedBy>
  <cp:revision>134</cp:revision>
  <dcterms:created xsi:type="dcterms:W3CDTF">2017-10-18T08:52:57Z</dcterms:created>
  <dcterms:modified xsi:type="dcterms:W3CDTF">2018-01-24T09:14:19Z</dcterms:modified>
</cp:coreProperties>
</file>